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9"/>
  </p:notesMasterIdLst>
  <p:sldIdLst>
    <p:sldId id="256" r:id="rId2"/>
    <p:sldId id="257" r:id="rId3"/>
    <p:sldId id="258" r:id="rId4"/>
    <p:sldId id="259" r:id="rId5"/>
    <p:sldId id="261" r:id="rId6"/>
    <p:sldId id="262" r:id="rId7"/>
    <p:sldId id="283" r:id="rId8"/>
    <p:sldId id="263" r:id="rId9"/>
    <p:sldId id="264" r:id="rId10"/>
    <p:sldId id="265" r:id="rId11"/>
    <p:sldId id="285" r:id="rId12"/>
    <p:sldId id="280" r:id="rId13"/>
    <p:sldId id="281" r:id="rId14"/>
    <p:sldId id="278" r:id="rId15"/>
    <p:sldId id="279" r:id="rId16"/>
    <p:sldId id="277" r:id="rId17"/>
    <p:sldId id="282" r:id="rId18"/>
    <p:sldId id="266" r:id="rId19"/>
    <p:sldId id="276" r:id="rId20"/>
    <p:sldId id="268" r:id="rId21"/>
    <p:sldId id="269" r:id="rId22"/>
    <p:sldId id="270" r:id="rId23"/>
    <p:sldId id="284" r:id="rId24"/>
    <p:sldId id="271" r:id="rId25"/>
    <p:sldId id="272" r:id="rId26"/>
    <p:sldId id="275" r:id="rId27"/>
    <p:sldId id="274" r:id="rId28"/>
  </p:sldIdLst>
  <p:sldSz cx="9144000" cy="5143500" type="screen16x9"/>
  <p:notesSz cx="6858000" cy="9144000"/>
  <p:embeddedFontLst>
    <p:embeddedFont>
      <p:font typeface="Calibri" panose="020F0502020204030204" pitchFamily="34" charset="0"/>
      <p:regular r:id="rId30"/>
      <p:bold r:id="rId31"/>
      <p:italic r:id="rId32"/>
      <p:boldItalic r:id="rId33"/>
    </p:embeddedFont>
    <p:embeddedFont>
      <p:font typeface="Roboto" panose="02000000000000000000" pitchFamily="2" charset="0"/>
      <p:regular r:id="rId34"/>
      <p:bold r:id="rId35"/>
      <p:italic r:id="rId36"/>
      <p:boldItalic r:id="rId37"/>
    </p:embeddedFont>
    <p:embeddedFont>
      <p:font typeface="Titillium Web" pitchFamily="2" charset="77"/>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05"/>
    <p:restoredTop sz="94664" autoAdjust="0"/>
  </p:normalViewPr>
  <p:slideViewPr>
    <p:cSldViewPr snapToGrid="0">
      <p:cViewPr>
        <p:scale>
          <a:sx n="118" d="100"/>
          <a:sy n="118" d="100"/>
        </p:scale>
        <p:origin x="920" y="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5" name="Google Shape;175;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388013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5" name="Google Shape;175;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2331900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lvl="0"/>
            <a:endParaRPr lang="en-US"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endParaRPr dirty="0"/>
          </a:p>
        </p:txBody>
      </p:sp>
      <p:sp>
        <p:nvSpPr>
          <p:cNvPr id="175" name="Google Shape;175;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479468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lvl="0"/>
            <a:endParaRPr lang="en-US" sz="1200" b="0" i="0" u="none" strike="noStrike" cap="none" dirty="0">
              <a:solidFill>
                <a:schemeClr val="dk1"/>
              </a:solidFill>
              <a:effectLst/>
              <a:latin typeface="Calibri"/>
              <a:ea typeface="Calibri"/>
              <a:cs typeface="Calibri"/>
              <a:sym typeface="Calibri"/>
            </a:endParaRPr>
          </a:p>
          <a:p>
            <a:pPr lvl="0"/>
            <a:endParaRPr lang="en-US" sz="1200" b="0" i="0" u="none" strike="noStrike" cap="none" dirty="0">
              <a:solidFill>
                <a:schemeClr val="dk1"/>
              </a:solidFill>
              <a:effectLst/>
              <a:latin typeface="Calibri"/>
              <a:ea typeface="Calibri"/>
              <a:cs typeface="Calibri"/>
              <a:sym typeface="Calibri"/>
            </a:endParaRPr>
          </a:p>
          <a:p>
            <a:pPr lvl="0"/>
            <a:endParaRPr lang="en-US" sz="1200" b="0" i="0" u="none" strike="noStrike" cap="none" dirty="0">
              <a:solidFill>
                <a:schemeClr val="dk1"/>
              </a:solidFill>
              <a:effectLst/>
              <a:latin typeface="Calibri"/>
              <a:ea typeface="Calibri"/>
              <a:cs typeface="Calibri"/>
              <a:sym typeface="Calibri"/>
            </a:endParaRPr>
          </a:p>
          <a:p>
            <a:pPr lvl="0"/>
            <a:endParaRPr lang="en-US"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endParaRPr dirty="0"/>
          </a:p>
        </p:txBody>
      </p:sp>
      <p:sp>
        <p:nvSpPr>
          <p:cNvPr id="175" name="Google Shape;175;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1380749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lvl="0"/>
            <a:endParaRPr lang="en-US" sz="1200" b="0" i="0" u="none" strike="noStrike" cap="none" dirty="0">
              <a:solidFill>
                <a:schemeClr val="dk1"/>
              </a:solidFill>
              <a:effectLst/>
              <a:latin typeface="Calibri"/>
              <a:ea typeface="Calibri"/>
              <a:cs typeface="Calibri"/>
              <a:sym typeface="Calibri"/>
            </a:endParaRPr>
          </a:p>
          <a:p>
            <a:pPr lvl="0"/>
            <a:endParaRPr lang="en-US"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endParaRPr dirty="0"/>
          </a:p>
        </p:txBody>
      </p:sp>
      <p:sp>
        <p:nvSpPr>
          <p:cNvPr id="175" name="Google Shape;175;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167066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lvl="0"/>
            <a:endParaRPr lang="en-US"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endParaRPr dirty="0"/>
          </a:p>
        </p:txBody>
      </p:sp>
      <p:sp>
        <p:nvSpPr>
          <p:cNvPr id="175" name="Google Shape;175;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264898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lvl="0"/>
            <a:endParaRPr lang="en-US"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endParaRPr dirty="0"/>
          </a:p>
        </p:txBody>
      </p:sp>
      <p:sp>
        <p:nvSpPr>
          <p:cNvPr id="175" name="Google Shape;175;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846707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lvl="0"/>
            <a:r>
              <a:rPr lang="en-US" sz="1200" b="1" i="0" u="sng" strike="noStrike" cap="none" dirty="0">
                <a:solidFill>
                  <a:schemeClr val="dk1"/>
                </a:solidFill>
                <a:effectLst/>
                <a:latin typeface="Calibri"/>
                <a:ea typeface="Calibri"/>
                <a:cs typeface="Calibri"/>
                <a:sym typeface="Calibri"/>
              </a:rPr>
              <a:t>Confirm the Scope of the Request</a:t>
            </a: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To confirm the scope of the request, business should make reasonable efforts to:</a:t>
            </a:r>
          </a:p>
          <a:p>
            <a:pPr lvl="0"/>
            <a:r>
              <a:rPr lang="en-US" sz="1200" b="0" i="0" u="none" strike="noStrike" cap="none" dirty="0">
                <a:solidFill>
                  <a:schemeClr val="dk1"/>
                </a:solidFill>
                <a:effectLst/>
                <a:latin typeface="Calibri"/>
                <a:ea typeface="Calibri"/>
                <a:cs typeface="Calibri"/>
                <a:sym typeface="Calibri"/>
              </a:rPr>
              <a:t>Confirm the type of request being made; </a:t>
            </a:r>
          </a:p>
          <a:p>
            <a:pPr lvl="0"/>
            <a:r>
              <a:rPr lang="en-US" sz="1200" b="0" i="0" u="none" strike="noStrike" cap="none" dirty="0">
                <a:solidFill>
                  <a:schemeClr val="dk1"/>
                </a:solidFill>
                <a:effectLst/>
                <a:latin typeface="Calibri"/>
                <a:ea typeface="Calibri"/>
                <a:cs typeface="Calibri"/>
                <a:sym typeface="Calibri"/>
              </a:rPr>
              <a:t>Confirm the type of consumer the request is about (e.g., prospective or actual customer, relevant entity, products and/or services); and</a:t>
            </a:r>
          </a:p>
          <a:p>
            <a:pPr lvl="0"/>
            <a:r>
              <a:rPr lang="en-US" sz="1200" b="0" i="0" u="none" strike="noStrike" cap="none" dirty="0">
                <a:solidFill>
                  <a:schemeClr val="dk1"/>
                </a:solidFill>
                <a:effectLst/>
                <a:latin typeface="Calibri"/>
                <a:ea typeface="Calibri"/>
                <a:cs typeface="Calibri"/>
                <a:sym typeface="Calibri"/>
              </a:rPr>
              <a:t>Confirm the scope of the personal information the request covers.</a:t>
            </a:r>
          </a:p>
          <a:p>
            <a:r>
              <a:rPr lang="en-US" sz="1200" b="0" i="0" u="none" strike="noStrike" cap="none" dirty="0">
                <a:solidFill>
                  <a:schemeClr val="dk1"/>
                </a:solidFill>
                <a:effectLst/>
                <a:latin typeface="Calibri"/>
                <a:ea typeface="Calibri"/>
                <a:cs typeface="Calibri"/>
                <a:sym typeface="Calibri"/>
              </a:rPr>
              <a:t>If the scope of the request is unclear in the consumer’s initial or subsequent communications, business should clarify the scope of the request by asking the consumer for additional information or direction. If the scope of the request is different than originally anticipated, business may need to reverify the consumer’s request.  </a:t>
            </a:r>
          </a:p>
          <a:p>
            <a:endParaRPr lang="en-US" sz="1200" b="0" i="0" u="none" strike="noStrike" cap="none" dirty="0">
              <a:solidFill>
                <a:schemeClr val="dk1"/>
              </a:solidFill>
              <a:effectLst/>
              <a:latin typeface="Calibri"/>
              <a:ea typeface="Calibri"/>
              <a:cs typeface="Calibri"/>
              <a:sym typeface="Calibri"/>
            </a:endParaRPr>
          </a:p>
          <a:p>
            <a:pPr lvl="0"/>
            <a:r>
              <a:rPr lang="en-US" sz="1200" b="1" i="0" u="sng" strike="noStrike" cap="none" dirty="0">
                <a:solidFill>
                  <a:schemeClr val="dk1"/>
                </a:solidFill>
                <a:effectLst/>
                <a:latin typeface="Calibri"/>
                <a:ea typeface="Calibri"/>
                <a:cs typeface="Calibri"/>
                <a:sym typeface="Calibri"/>
              </a:rPr>
              <a:t>Determine Whether the Consumer Request is Manifestly Unfounded or Excessive</a:t>
            </a: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A consumer request may be manifestly unfounded or excessive, such as when requests are:</a:t>
            </a:r>
          </a:p>
          <a:p>
            <a:pPr lvl="3">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repetitive in character (see the Two Request Limit for Right to Know requests);</a:t>
            </a:r>
          </a:p>
          <a:p>
            <a:pPr lvl="3">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motivated by an unlawful purpose;</a:t>
            </a:r>
          </a:p>
          <a:p>
            <a:pPr lvl="3">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motivated by a purpose to harass;</a:t>
            </a:r>
          </a:p>
          <a:p>
            <a:pPr lvl="3">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overbroad to the degree it may impact the privacy of others; or</a:t>
            </a:r>
          </a:p>
          <a:p>
            <a:pPr lvl="3">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asking for information in a medium that would result in substantial administrative costs. </a:t>
            </a:r>
          </a:p>
          <a:p>
            <a:r>
              <a:rPr lang="en-US" sz="1200" b="0" i="0" u="none" strike="noStrike" cap="none" dirty="0">
                <a:solidFill>
                  <a:schemeClr val="dk1"/>
                </a:solidFill>
                <a:effectLst/>
                <a:latin typeface="Calibri"/>
                <a:ea typeface="Calibri"/>
                <a:cs typeface="Calibri"/>
                <a:sym typeface="Calibri"/>
              </a:rPr>
              <a:t>If a consumer request is manifestly unfounded or excessive, we may either:</a:t>
            </a:r>
          </a:p>
          <a:p>
            <a:pPr lvl="0"/>
            <a:r>
              <a:rPr lang="en-US" sz="1200" b="0" i="0" u="none" strike="noStrike" cap="none" dirty="0">
                <a:solidFill>
                  <a:schemeClr val="dk1"/>
                </a:solidFill>
                <a:effectLst/>
                <a:latin typeface="Calibri"/>
                <a:ea typeface="Calibri"/>
                <a:cs typeface="Calibri"/>
                <a:sym typeface="Calibri"/>
              </a:rPr>
              <a:t>charge a reasonable fee, considering the administrative costs of providing the information or communication or taking the action requested; or </a:t>
            </a:r>
          </a:p>
          <a:p>
            <a:pPr lvl="0"/>
            <a:r>
              <a:rPr lang="en-US" sz="1200" b="0" i="0" u="none" strike="noStrike" cap="none" dirty="0">
                <a:solidFill>
                  <a:schemeClr val="dk1"/>
                </a:solidFill>
                <a:effectLst/>
                <a:latin typeface="Calibri"/>
                <a:ea typeface="Calibri"/>
                <a:cs typeface="Calibri"/>
                <a:sym typeface="Calibri"/>
              </a:rPr>
              <a:t>refuse to act on the request and notify the consumer of the reason for refusing the request. </a:t>
            </a:r>
          </a:p>
          <a:p>
            <a:r>
              <a:rPr lang="en-US" sz="1200" b="0" i="0" u="none" strike="noStrike" cap="none" dirty="0">
                <a:solidFill>
                  <a:schemeClr val="dk1"/>
                </a:solidFill>
                <a:effectLst/>
                <a:latin typeface="Calibri"/>
                <a:ea typeface="Calibri"/>
                <a:cs typeface="Calibri"/>
                <a:sym typeface="Calibri"/>
              </a:rPr>
              <a:t>If business decides to charge a reasonable fee and the consumer refuses to pay, business may refuse to act on the request and notify the consumer of the reason for refusing the request. If business decides to charge a reasonable fee or refuse to act on the request, business should be able to demonstrate through documentation why the consumer’s request is manifestly unfounded or excessive.</a:t>
            </a:r>
          </a:p>
          <a:p>
            <a:pPr marL="0" lvl="0" indent="0" algn="l" rtl="0">
              <a:spcBef>
                <a:spcPts val="0"/>
              </a:spcBef>
              <a:spcAft>
                <a:spcPts val="0"/>
              </a:spcAft>
              <a:buNone/>
            </a:pPr>
            <a:endParaRPr dirty="0"/>
          </a:p>
        </p:txBody>
      </p:sp>
      <p:sp>
        <p:nvSpPr>
          <p:cNvPr id="175" name="Google Shape;175;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47063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a01f6c4237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ga01f6c4237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Rachel</a:t>
            </a:r>
            <a:endParaRPr dirty="0"/>
          </a:p>
        </p:txBody>
      </p:sp>
      <p:sp>
        <p:nvSpPr>
          <p:cNvPr id="184" name="Google Shape;184;ga01f6c4237_0_6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a01f6c423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ga01f6c4237_0_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TOM WILL INTRODUCE</a:t>
            </a:r>
            <a:endParaRPr/>
          </a:p>
        </p:txBody>
      </p:sp>
      <p:sp>
        <p:nvSpPr>
          <p:cNvPr id="192" name="Google Shape;192;ga01f6c4237_0_7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566131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TOM WILL INTRODUCE</a:t>
            </a:r>
            <a:endParaRPr/>
          </a:p>
        </p:txBody>
      </p:sp>
      <p:sp>
        <p:nvSpPr>
          <p:cNvPr id="95" name="Google Shape;95;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01f6c4237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a01f6c4237_0_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Heather F</a:t>
            </a:r>
            <a:endParaRPr dirty="0"/>
          </a:p>
        </p:txBody>
      </p:sp>
      <p:sp>
        <p:nvSpPr>
          <p:cNvPr id="201" name="Google Shape;201;ga01f6c4237_0_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a01f6c4237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ga01f6c4237_0_9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42900" algn="l" rtl="0">
              <a:spcBef>
                <a:spcPts val="0"/>
              </a:spcBef>
              <a:spcAft>
                <a:spcPts val="0"/>
              </a:spcAft>
              <a:buClr>
                <a:srgbClr val="1F356F"/>
              </a:buClr>
              <a:buSzPts val="1800"/>
              <a:buFont typeface="Calibri"/>
              <a:buChar char="●"/>
            </a:pPr>
            <a:r>
              <a:rPr lang="en-US" sz="1800" b="1">
                <a:solidFill>
                  <a:srgbClr val="1F356F"/>
                </a:solidFill>
              </a:rPr>
              <a:t>Over inclusive vs. under inclusive - who would find out if making judgement calls in the grey area</a:t>
            </a:r>
            <a:endParaRPr/>
          </a:p>
        </p:txBody>
      </p:sp>
      <p:sp>
        <p:nvSpPr>
          <p:cNvPr id="209" name="Google Shape;209;ga01f6c4237_0_9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a08f17effb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ga08f17effb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0" algn="l" rtl="0">
              <a:spcBef>
                <a:spcPts val="0"/>
              </a:spcBef>
              <a:spcAft>
                <a:spcPts val="0"/>
              </a:spcAft>
              <a:buNone/>
            </a:pPr>
            <a:endParaRPr/>
          </a:p>
        </p:txBody>
      </p:sp>
      <p:sp>
        <p:nvSpPr>
          <p:cNvPr id="219" name="Google Shape;219;ga08f17effb_0_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a08f17effb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ga08f17effb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0" algn="l" rtl="0">
              <a:spcBef>
                <a:spcPts val="0"/>
              </a:spcBef>
              <a:spcAft>
                <a:spcPts val="0"/>
              </a:spcAft>
              <a:buNone/>
            </a:pPr>
            <a:endParaRPr/>
          </a:p>
        </p:txBody>
      </p:sp>
      <p:sp>
        <p:nvSpPr>
          <p:cNvPr id="219" name="Google Shape;219;ga08f17effb_0_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extLst>
      <p:ext uri="{BB962C8B-B14F-4D97-AF65-F5344CB8AC3E}">
        <p14:creationId xmlns:p14="http://schemas.microsoft.com/office/powerpoint/2010/main" val="41784807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a01f6c4237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ga01f6c4237_0_10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Heather S</a:t>
            </a:r>
            <a:endParaRPr dirty="0"/>
          </a:p>
        </p:txBody>
      </p:sp>
      <p:sp>
        <p:nvSpPr>
          <p:cNvPr id="230" name="Google Shape;230;ga01f6c4237_0_10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a01f6c4237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ga01f6c4237_0_10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TOM WILL INTRODUCE</a:t>
            </a:r>
            <a:endParaRPr/>
          </a:p>
        </p:txBody>
      </p:sp>
      <p:sp>
        <p:nvSpPr>
          <p:cNvPr id="238" name="Google Shape;238;ga01f6c4237_0_10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extLst>
      <p:ext uri="{BB962C8B-B14F-4D97-AF65-F5344CB8AC3E}">
        <p14:creationId xmlns:p14="http://schemas.microsoft.com/office/powerpoint/2010/main" val="14867277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a01f6c4237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ga01f6c4237_0_10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8" name="Google Shape;238;ga01f6c4237_0_10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extLst>
      <p:ext uri="{BB962C8B-B14F-4D97-AF65-F5344CB8AC3E}">
        <p14:creationId xmlns:p14="http://schemas.microsoft.com/office/powerpoint/2010/main" val="16261545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TOM WILL INTRODUCE</a:t>
            </a:r>
            <a:endParaRPr/>
          </a:p>
        </p:txBody>
      </p:sp>
      <p:sp>
        <p:nvSpPr>
          <p:cNvPr id="255" name="Google Shape;255;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extLst>
      <p:ext uri="{BB962C8B-B14F-4D97-AF65-F5344CB8AC3E}">
        <p14:creationId xmlns:p14="http://schemas.microsoft.com/office/powerpoint/2010/main" val="3967903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a01f6c4237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ga01f6c4237_0_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TOM WILL INTRODUCE</a:t>
            </a:r>
            <a:endParaRPr/>
          </a:p>
        </p:txBody>
      </p:sp>
      <p:sp>
        <p:nvSpPr>
          <p:cNvPr id="106" name="Google Shape;106;ga01f6c4237_0_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a01f6c4237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ga01f6c4237_0_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TOM WILL INTRODUCE</a:t>
            </a:r>
            <a:endParaRPr dirty="0"/>
          </a:p>
        </p:txBody>
      </p:sp>
      <p:sp>
        <p:nvSpPr>
          <p:cNvPr id="117" name="Google Shape;117;ga01f6c4237_0_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Heather F</a:t>
            </a:r>
            <a:endParaRPr dirty="0"/>
          </a:p>
        </p:txBody>
      </p:sp>
      <p:sp>
        <p:nvSpPr>
          <p:cNvPr id="137" name="Google Shape;137;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TOM WILL INTRODUCE</a:t>
            </a:r>
            <a:endParaRPr/>
          </a:p>
        </p:txBody>
      </p:sp>
      <p:sp>
        <p:nvSpPr>
          <p:cNvPr id="145" name="Google Shape;145;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TOM WILL INTRODUCE</a:t>
            </a:r>
            <a:endParaRPr/>
          </a:p>
        </p:txBody>
      </p:sp>
      <p:sp>
        <p:nvSpPr>
          <p:cNvPr id="145" name="Google Shape;145;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1645710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a08f17effb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ga08f17effb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TOM WILL INTRODUCE</a:t>
            </a:r>
            <a:endParaRPr/>
          </a:p>
        </p:txBody>
      </p:sp>
      <p:sp>
        <p:nvSpPr>
          <p:cNvPr id="154" name="Google Shape;154;ga08f17effb_0_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Heather S</a:t>
            </a:r>
            <a:endParaRPr dirty="0"/>
          </a:p>
        </p:txBody>
      </p:sp>
      <p:sp>
        <p:nvSpPr>
          <p:cNvPr id="167" name="Google Shape;167;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1597821"/>
            <a:ext cx="7772400" cy="110251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5463778" y="1371602"/>
            <a:ext cx="4388644"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72778" y="-609598"/>
            <a:ext cx="4388644"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5"/>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4645029" y="1151335"/>
            <a:ext cx="4041775" cy="47982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45029" y="1631156"/>
            <a:ext cx="4041775" cy="296346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4" y="204787"/>
            <a:ext cx="3008313" cy="8715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04789"/>
            <a:ext cx="5111750" cy="4389835"/>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4" y="1076327"/>
            <a:ext cx="3008313" cy="3518297"/>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solidFill>
                <a:srgbClr val="88A44E"/>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1792288" y="4025505"/>
            <a:ext cx="5486400" cy="603647"/>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400" b="0" i="0" u="none" strike="noStrike" cap="none">
                <a:solidFill>
                  <a:srgbClr val="888888"/>
                </a:solidFill>
                <a:latin typeface="Calibri"/>
                <a:ea typeface="Calibri"/>
                <a:cs typeface="Calibri"/>
                <a:sym typeface="Calibri"/>
              </a:defRPr>
            </a:lvl1pPr>
            <a:lvl2pPr marL="0" marR="0" lvl="1" indent="0" algn="r" rtl="0">
              <a:spcBef>
                <a:spcPts val="0"/>
              </a:spcBef>
              <a:buNone/>
              <a:defRPr sz="2400" b="0" i="0" u="none" strike="noStrike" cap="none">
                <a:solidFill>
                  <a:srgbClr val="888888"/>
                </a:solidFill>
                <a:latin typeface="Calibri"/>
                <a:ea typeface="Calibri"/>
                <a:cs typeface="Calibri"/>
                <a:sym typeface="Calibri"/>
              </a:defRPr>
            </a:lvl2pPr>
            <a:lvl3pPr marL="0" marR="0" lvl="2" indent="0" algn="r" rtl="0">
              <a:spcBef>
                <a:spcPts val="0"/>
              </a:spcBef>
              <a:buNone/>
              <a:defRPr sz="2400" b="0" i="0" u="none" strike="noStrike" cap="none">
                <a:solidFill>
                  <a:srgbClr val="888888"/>
                </a:solidFill>
                <a:latin typeface="Calibri"/>
                <a:ea typeface="Calibri"/>
                <a:cs typeface="Calibri"/>
                <a:sym typeface="Calibri"/>
              </a:defRPr>
            </a:lvl3pPr>
            <a:lvl4pPr marL="0" marR="0" lvl="3" indent="0" algn="r" rtl="0">
              <a:spcBef>
                <a:spcPts val="0"/>
              </a:spcBef>
              <a:buNone/>
              <a:defRPr sz="2400" b="0" i="0" u="none" strike="noStrike" cap="none">
                <a:solidFill>
                  <a:srgbClr val="888888"/>
                </a:solidFill>
                <a:latin typeface="Calibri"/>
                <a:ea typeface="Calibri"/>
                <a:cs typeface="Calibri"/>
                <a:sym typeface="Calibri"/>
              </a:defRPr>
            </a:lvl4pPr>
            <a:lvl5pPr marL="0" marR="0" lvl="4" indent="0" algn="r" rtl="0">
              <a:spcBef>
                <a:spcPts val="0"/>
              </a:spcBef>
              <a:buNone/>
              <a:defRPr sz="2400" b="0" i="0" u="none" strike="noStrike" cap="none">
                <a:solidFill>
                  <a:srgbClr val="888888"/>
                </a:solidFill>
                <a:latin typeface="Calibri"/>
                <a:ea typeface="Calibri"/>
                <a:cs typeface="Calibri"/>
                <a:sym typeface="Calibri"/>
              </a:defRPr>
            </a:lvl5pPr>
            <a:lvl6pPr marL="0" marR="0" lvl="5" indent="0" algn="r" rtl="0">
              <a:spcBef>
                <a:spcPts val="0"/>
              </a:spcBef>
              <a:buNone/>
              <a:defRPr sz="2400" b="0" i="0" u="none" strike="noStrike" cap="none">
                <a:solidFill>
                  <a:srgbClr val="888888"/>
                </a:solidFill>
                <a:latin typeface="Calibri"/>
                <a:ea typeface="Calibri"/>
                <a:cs typeface="Calibri"/>
                <a:sym typeface="Calibri"/>
              </a:defRPr>
            </a:lvl6pPr>
            <a:lvl7pPr marL="0" marR="0" lvl="6" indent="0" algn="r" rtl="0">
              <a:spcBef>
                <a:spcPts val="0"/>
              </a:spcBef>
              <a:buNone/>
              <a:defRPr sz="2400" b="0" i="0" u="none" strike="noStrike" cap="none">
                <a:solidFill>
                  <a:srgbClr val="888888"/>
                </a:solidFill>
                <a:latin typeface="Calibri"/>
                <a:ea typeface="Calibri"/>
                <a:cs typeface="Calibri"/>
                <a:sym typeface="Calibri"/>
              </a:defRPr>
            </a:lvl7pPr>
            <a:lvl8pPr marL="0" marR="0" lvl="7" indent="0" algn="r" rtl="0">
              <a:spcBef>
                <a:spcPts val="0"/>
              </a:spcBef>
              <a:buNone/>
              <a:defRPr sz="2400" b="0" i="0" u="none" strike="noStrike" cap="none">
                <a:solidFill>
                  <a:srgbClr val="888888"/>
                </a:solidFill>
                <a:latin typeface="Calibri"/>
                <a:ea typeface="Calibri"/>
                <a:cs typeface="Calibri"/>
                <a:sym typeface="Calibri"/>
              </a:defRPr>
            </a:lvl8pPr>
            <a:lvl9pPr marL="0" marR="0" lvl="8" indent="0" algn="r" rtl="0">
              <a:spcBef>
                <a:spcPts val="0"/>
              </a:spcBef>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fpf.org/" TargetMode="External"/><Relationship Id="rId7"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otalliance.or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hyperlink" Target="mailto:HeatherF@bigid.com" TargetMode="External"/><Relationship Id="rId7"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mailto:hsussman@orrick.com" TargetMode="External"/><Relationship Id="rId5" Type="http://schemas.openxmlformats.org/officeDocument/2006/relationships/hyperlink" Target="mailto:Rachel.Glasser@wundermanthompson.com" TargetMode="External"/><Relationship Id="rId10" Type="http://schemas.openxmlformats.org/officeDocument/2006/relationships/image" Target="../media/image8.jpg"/><Relationship Id="rId4" Type="http://schemas.openxmlformats.org/officeDocument/2006/relationships/image" Target="../media/image3.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3"/>
          <p:cNvPicPr preferRelativeResize="0"/>
          <p:nvPr/>
        </p:nvPicPr>
        <p:blipFill rotWithShape="1">
          <a:blip r:embed="rId3">
            <a:alphaModFix/>
          </a:blip>
          <a:srcRect/>
          <a:stretch/>
        </p:blipFill>
        <p:spPr>
          <a:xfrm>
            <a:off x="0" y="0"/>
            <a:ext cx="9144000" cy="4237771"/>
          </a:xfrm>
          <a:prstGeom prst="rect">
            <a:avLst/>
          </a:prstGeom>
          <a:noFill/>
          <a:ln>
            <a:noFill/>
          </a:ln>
        </p:spPr>
      </p:pic>
      <p:sp>
        <p:nvSpPr>
          <p:cNvPr id="90" name="Google Shape;90;p13"/>
          <p:cNvSpPr/>
          <p:nvPr/>
        </p:nvSpPr>
        <p:spPr>
          <a:xfrm>
            <a:off x="4324227" y="-1"/>
            <a:ext cx="4819773" cy="4237772"/>
          </a:xfrm>
          <a:prstGeom prst="rect">
            <a:avLst/>
          </a:prstGeom>
          <a:solidFill>
            <a:srgbClr val="0C1E53"/>
          </a:solidFill>
          <a:ln w="9525" cap="flat" cmpd="sng">
            <a:solidFill>
              <a:srgbClr val="4A7DBA"/>
            </a:solidFill>
            <a:prstDash val="solid"/>
            <a:round/>
            <a:headEnd type="none" w="sm" len="sm"/>
            <a:tailEnd type="none" w="sm" len="sm"/>
          </a:ln>
        </p:spPr>
        <p:txBody>
          <a:bodyPr spcFirstLastPara="1" wrap="square" lIns="457200" tIns="45700" rIns="91425" bIns="45700" anchor="ctr" anchorCtr="0">
            <a:noAutofit/>
          </a:bodyPr>
          <a:lstStyle/>
          <a:p>
            <a:pPr marL="0" marR="0" lvl="0" indent="0" algn="l" rtl="0">
              <a:spcBef>
                <a:spcPts val="0"/>
              </a:spcBef>
              <a:spcAft>
                <a:spcPts val="0"/>
              </a:spcAft>
              <a:buNone/>
            </a:pPr>
            <a:r>
              <a:rPr lang="en-US" b="1" dirty="0">
                <a:solidFill>
                  <a:schemeClr val="lt1"/>
                </a:solidFill>
                <a:latin typeface="Titillium Web"/>
                <a:ea typeface="Titillium Web"/>
                <a:cs typeface="Titillium Web"/>
                <a:sym typeface="Titillium Web"/>
              </a:rPr>
              <a:t>October 23, 2020. 2 pm ET</a:t>
            </a:r>
            <a:endParaRPr dirty="0"/>
          </a:p>
          <a:p>
            <a:pPr marL="0" marR="0" lvl="0" indent="0" algn="l" rtl="0">
              <a:spcBef>
                <a:spcPts val="0"/>
              </a:spcBef>
              <a:spcAft>
                <a:spcPts val="0"/>
              </a:spcAft>
              <a:buNone/>
            </a:pPr>
            <a:endParaRPr sz="1800" b="1" dirty="0">
              <a:solidFill>
                <a:schemeClr val="lt1"/>
              </a:solidFill>
              <a:latin typeface="Titillium Web"/>
              <a:ea typeface="Titillium Web"/>
              <a:cs typeface="Titillium Web"/>
              <a:sym typeface="Titillium Web"/>
            </a:endParaRPr>
          </a:p>
          <a:p>
            <a:pPr marL="0" marR="0" lvl="0" indent="0" algn="l" rtl="0">
              <a:spcBef>
                <a:spcPts val="0"/>
              </a:spcBef>
              <a:spcAft>
                <a:spcPts val="0"/>
              </a:spcAft>
              <a:buNone/>
            </a:pPr>
            <a:r>
              <a:rPr lang="en-US" sz="3200" b="1" dirty="0">
                <a:solidFill>
                  <a:schemeClr val="lt1"/>
                </a:solidFill>
                <a:latin typeface="Titillium Web"/>
                <a:ea typeface="Titillium Web"/>
                <a:cs typeface="Titillium Web"/>
                <a:sym typeface="Titillium Web"/>
              </a:rPr>
              <a:t>Dealing with DSARs</a:t>
            </a:r>
            <a:endParaRPr dirty="0"/>
          </a:p>
          <a:p>
            <a:pPr marL="0" marR="0" lvl="0" indent="0" algn="l" rtl="0">
              <a:spcBef>
                <a:spcPts val="0"/>
              </a:spcBef>
              <a:spcAft>
                <a:spcPts val="0"/>
              </a:spcAft>
              <a:buNone/>
            </a:pPr>
            <a:endParaRPr sz="1800" b="1" dirty="0">
              <a:solidFill>
                <a:schemeClr val="lt1"/>
              </a:solidFill>
              <a:latin typeface="Titillium Web"/>
              <a:ea typeface="Titillium Web"/>
              <a:cs typeface="Titillium Web"/>
              <a:sym typeface="Titillium Web"/>
            </a:endParaRPr>
          </a:p>
          <a:p>
            <a:pPr marL="0" marR="0" lvl="0" indent="0" algn="l" rtl="0">
              <a:spcBef>
                <a:spcPts val="0"/>
              </a:spcBef>
              <a:spcAft>
                <a:spcPts val="0"/>
              </a:spcAft>
              <a:buNone/>
            </a:pPr>
            <a:r>
              <a:rPr lang="en-US" sz="1700" b="1" dirty="0">
                <a:solidFill>
                  <a:schemeClr val="lt1"/>
                </a:solidFill>
                <a:latin typeface="Titillium Web"/>
                <a:ea typeface="Titillium Web"/>
                <a:cs typeface="Titillium Web"/>
                <a:sym typeface="Titillium Web"/>
              </a:rPr>
              <a:t>Heather </a:t>
            </a:r>
            <a:r>
              <a:rPr lang="en-US" sz="1700" b="1" dirty="0" err="1">
                <a:solidFill>
                  <a:schemeClr val="lt1"/>
                </a:solidFill>
                <a:latin typeface="Titillium Web"/>
                <a:ea typeface="Titillium Web"/>
                <a:cs typeface="Titillium Web"/>
                <a:sym typeface="Titillium Web"/>
              </a:rPr>
              <a:t>Federman</a:t>
            </a:r>
            <a:endParaRPr sz="1700" dirty="0"/>
          </a:p>
          <a:p>
            <a:pPr marL="0" marR="0" lvl="0" indent="0" algn="l" rtl="0">
              <a:spcBef>
                <a:spcPts val="0"/>
              </a:spcBef>
              <a:spcAft>
                <a:spcPts val="0"/>
              </a:spcAft>
              <a:buNone/>
            </a:pPr>
            <a:r>
              <a:rPr lang="en-US" sz="1700" b="1" dirty="0" err="1">
                <a:solidFill>
                  <a:schemeClr val="lt1"/>
                </a:solidFill>
                <a:latin typeface="Titillium Web"/>
                <a:ea typeface="Titillium Web"/>
                <a:cs typeface="Titillium Web"/>
                <a:sym typeface="Titillium Web"/>
              </a:rPr>
              <a:t>BigID</a:t>
            </a:r>
            <a:endParaRPr sz="1700" dirty="0"/>
          </a:p>
          <a:p>
            <a:pPr marL="0" marR="0" lvl="0" indent="0" algn="l" rtl="0">
              <a:spcBef>
                <a:spcPts val="0"/>
              </a:spcBef>
              <a:spcAft>
                <a:spcPts val="0"/>
              </a:spcAft>
              <a:buNone/>
            </a:pPr>
            <a:endParaRPr sz="1700" b="1" dirty="0">
              <a:solidFill>
                <a:schemeClr val="lt1"/>
              </a:solidFill>
              <a:latin typeface="Titillium Web"/>
              <a:ea typeface="Titillium Web"/>
              <a:cs typeface="Titillium Web"/>
              <a:sym typeface="Titillium Web"/>
            </a:endParaRPr>
          </a:p>
          <a:p>
            <a:pPr marL="0" marR="0" lvl="0" indent="0" algn="l" rtl="0">
              <a:spcBef>
                <a:spcPts val="0"/>
              </a:spcBef>
              <a:spcAft>
                <a:spcPts val="0"/>
              </a:spcAft>
              <a:buNone/>
            </a:pPr>
            <a:r>
              <a:rPr lang="en-US" sz="1700" b="1" dirty="0">
                <a:solidFill>
                  <a:schemeClr val="lt1"/>
                </a:solidFill>
                <a:latin typeface="Titillium Web"/>
                <a:ea typeface="Titillium Web"/>
                <a:cs typeface="Titillium Web"/>
                <a:sym typeface="Titillium Web"/>
              </a:rPr>
              <a:t>Rachel Glasser</a:t>
            </a:r>
            <a:endParaRPr sz="1700" dirty="0"/>
          </a:p>
          <a:p>
            <a:pPr marL="0" marR="0" lvl="0" indent="0" algn="l" rtl="0">
              <a:spcBef>
                <a:spcPts val="0"/>
              </a:spcBef>
              <a:spcAft>
                <a:spcPts val="0"/>
              </a:spcAft>
              <a:buNone/>
            </a:pPr>
            <a:r>
              <a:rPr lang="en-US" sz="1700" b="1" dirty="0">
                <a:solidFill>
                  <a:schemeClr val="lt1"/>
                </a:solidFill>
                <a:latin typeface="Titillium Web"/>
                <a:ea typeface="Titillium Web"/>
                <a:cs typeface="Titillium Web"/>
                <a:sym typeface="Titillium Web"/>
              </a:rPr>
              <a:t>Wunderman Thompson</a:t>
            </a:r>
            <a:endParaRPr sz="1700" dirty="0"/>
          </a:p>
          <a:p>
            <a:pPr marL="0" marR="0" lvl="0" indent="0" algn="l" rtl="0">
              <a:spcBef>
                <a:spcPts val="0"/>
              </a:spcBef>
              <a:spcAft>
                <a:spcPts val="0"/>
              </a:spcAft>
              <a:buNone/>
            </a:pPr>
            <a:endParaRPr sz="1700" b="1" dirty="0">
              <a:solidFill>
                <a:schemeClr val="lt1"/>
              </a:solidFill>
              <a:latin typeface="Titillium Web"/>
              <a:ea typeface="Titillium Web"/>
              <a:cs typeface="Titillium Web"/>
              <a:sym typeface="Titillium Web"/>
            </a:endParaRPr>
          </a:p>
          <a:p>
            <a:pPr marL="0" marR="0" lvl="0" indent="0" algn="l" rtl="0">
              <a:spcBef>
                <a:spcPts val="0"/>
              </a:spcBef>
              <a:spcAft>
                <a:spcPts val="0"/>
              </a:spcAft>
              <a:buNone/>
            </a:pPr>
            <a:r>
              <a:rPr lang="en-US" sz="1700" b="1" dirty="0">
                <a:solidFill>
                  <a:schemeClr val="lt1"/>
                </a:solidFill>
                <a:latin typeface="Titillium Web"/>
                <a:ea typeface="Titillium Web"/>
                <a:cs typeface="Titillium Web"/>
                <a:sym typeface="Titillium Web"/>
              </a:rPr>
              <a:t>Heather Egan Sussman</a:t>
            </a:r>
            <a:endParaRPr sz="1700" dirty="0"/>
          </a:p>
          <a:p>
            <a:pPr marL="0" marR="0" lvl="0" indent="0" algn="l" rtl="0">
              <a:spcBef>
                <a:spcPts val="0"/>
              </a:spcBef>
              <a:spcAft>
                <a:spcPts val="0"/>
              </a:spcAft>
              <a:buNone/>
            </a:pPr>
            <a:r>
              <a:rPr lang="en-US" sz="1700" b="1" dirty="0">
                <a:solidFill>
                  <a:schemeClr val="lt1"/>
                </a:solidFill>
                <a:latin typeface="Titillium Web"/>
                <a:ea typeface="Titillium Web"/>
                <a:cs typeface="Titillium Web"/>
                <a:sym typeface="Titillium Web"/>
              </a:rPr>
              <a:t>Orrick, Herrington &amp; Sutcliffe LLP</a:t>
            </a:r>
            <a:endParaRPr sz="1700" dirty="0"/>
          </a:p>
          <a:p>
            <a:pPr marL="0" marR="0" lvl="0" indent="0" algn="l" rtl="0">
              <a:spcBef>
                <a:spcPts val="0"/>
              </a:spcBef>
              <a:spcAft>
                <a:spcPts val="0"/>
              </a:spcAft>
              <a:buNone/>
            </a:pPr>
            <a:endParaRPr sz="1800" b="1" dirty="0">
              <a:solidFill>
                <a:schemeClr val="lt1"/>
              </a:solidFill>
              <a:latin typeface="Titillium Web"/>
              <a:ea typeface="Titillium Web"/>
              <a:cs typeface="Titillium Web"/>
              <a:sym typeface="Titillium Web"/>
            </a:endParaRPr>
          </a:p>
        </p:txBody>
      </p:sp>
      <p:pic>
        <p:nvPicPr>
          <p:cNvPr id="91" name="Google Shape;91;p13"/>
          <p:cNvPicPr preferRelativeResize="0"/>
          <p:nvPr/>
        </p:nvPicPr>
        <p:blipFill rotWithShape="1">
          <a:blip r:embed="rId4">
            <a:alphaModFix/>
          </a:blip>
          <a:srcRect/>
          <a:stretch/>
        </p:blipFill>
        <p:spPr>
          <a:xfrm>
            <a:off x="161212" y="4378730"/>
            <a:ext cx="1928845" cy="66237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2"/>
          <p:cNvSpPr txBox="1">
            <a:spLocks noGrp="1"/>
          </p:cNvSpPr>
          <p:nvPr>
            <p:ph type="title"/>
          </p:nvPr>
        </p:nvSpPr>
        <p:spPr>
          <a:xfrm>
            <a:off x="0" y="0"/>
            <a:ext cx="9143999" cy="735496"/>
          </a:xfrm>
          <a:prstGeom prst="rect">
            <a:avLst/>
          </a:prstGeom>
          <a:solidFill>
            <a:srgbClr val="183473"/>
          </a:solidFill>
          <a:ln>
            <a:noFill/>
          </a:ln>
        </p:spPr>
        <p:txBody>
          <a:bodyPr spcFirstLastPara="1" wrap="square" lIns="640075" tIns="45700" rIns="91425" bIns="45700" anchor="ctr" anchorCtr="0">
            <a:noAutofit/>
          </a:bodyPr>
          <a:lstStyle/>
          <a:p>
            <a:pPr marL="0" lvl="0" indent="0" algn="l" rtl="0">
              <a:spcBef>
                <a:spcPts val="0"/>
              </a:spcBef>
              <a:spcAft>
                <a:spcPts val="0"/>
              </a:spcAft>
              <a:buClr>
                <a:schemeClr val="lt1"/>
              </a:buClr>
              <a:buSzPts val="3200"/>
              <a:buFont typeface="Titillium Web"/>
              <a:buNone/>
            </a:pPr>
            <a:r>
              <a:rPr lang="en-US" sz="3200" b="1" dirty="0">
                <a:solidFill>
                  <a:schemeClr val="lt1"/>
                </a:solidFill>
                <a:latin typeface="Titillium Web"/>
                <a:ea typeface="Titillium Web"/>
                <a:cs typeface="Titillium Web"/>
                <a:sym typeface="Titillium Web"/>
              </a:rPr>
              <a:t>Verifying the Request</a:t>
            </a:r>
            <a:endParaRPr dirty="0"/>
          </a:p>
        </p:txBody>
      </p:sp>
      <p:sp>
        <p:nvSpPr>
          <p:cNvPr id="178" name="Google Shape;178;p22"/>
          <p:cNvSpPr txBox="1"/>
          <p:nvPr/>
        </p:nvSpPr>
        <p:spPr>
          <a:xfrm>
            <a:off x="724112" y="1141365"/>
            <a:ext cx="7695774" cy="2647015"/>
          </a:xfrm>
          <a:prstGeom prst="rect">
            <a:avLst/>
          </a:prstGeom>
          <a:noFill/>
          <a:ln>
            <a:noFill/>
          </a:ln>
        </p:spPr>
        <p:txBody>
          <a:bodyPr spcFirstLastPara="1" wrap="square" lIns="91425" tIns="45700" rIns="91425" bIns="45700" anchor="t" anchorCtr="0">
            <a:noAutofit/>
          </a:bodyPr>
          <a:lstStyle/>
          <a:p>
            <a:pPr marL="114300" lvl="0">
              <a:lnSpc>
                <a:spcPct val="150000"/>
              </a:lnSpc>
              <a:buClr>
                <a:srgbClr val="1F356F"/>
              </a:buClr>
              <a:buSzPts val="1800"/>
            </a:pPr>
            <a:r>
              <a:rPr lang="en-US" sz="1800" b="1" dirty="0">
                <a:solidFill>
                  <a:srgbClr val="1F356F"/>
                </a:solidFill>
                <a:latin typeface="Calibri"/>
                <a:ea typeface="Calibri"/>
                <a:cs typeface="Calibri"/>
                <a:sym typeface="Calibri"/>
              </a:rPr>
              <a:t>Focusing in on the CCPA: </a:t>
            </a:r>
          </a:p>
          <a:p>
            <a:pPr marL="457200" indent="-342900">
              <a:lnSpc>
                <a:spcPct val="150000"/>
              </a:lnSpc>
              <a:buClr>
                <a:srgbClr val="1F356F"/>
              </a:buClr>
              <a:buSzPts val="1800"/>
              <a:buFont typeface="Calibri"/>
              <a:buChar char="●"/>
            </a:pPr>
            <a:r>
              <a:rPr lang="en-US" sz="1800" b="1" dirty="0">
                <a:solidFill>
                  <a:srgbClr val="1F356F"/>
                </a:solidFill>
                <a:latin typeface="Calibri"/>
                <a:ea typeface="Calibri"/>
                <a:cs typeface="Calibri"/>
                <a:sym typeface="Calibri"/>
              </a:rPr>
              <a:t>Consumer Verification </a:t>
            </a:r>
          </a:p>
          <a:p>
            <a:pPr marL="457200" lvl="0" indent="-342900">
              <a:lnSpc>
                <a:spcPct val="150000"/>
              </a:lnSpc>
              <a:buClr>
                <a:srgbClr val="1F356F"/>
              </a:buClr>
              <a:buSzPts val="1800"/>
              <a:buFont typeface="Calibri"/>
              <a:buChar char="●"/>
            </a:pPr>
            <a:r>
              <a:rPr lang="en-US" sz="1800" b="1" dirty="0">
                <a:solidFill>
                  <a:srgbClr val="1F356F"/>
                </a:solidFill>
                <a:latin typeface="Calibri"/>
                <a:ea typeface="Calibri"/>
                <a:cs typeface="Calibri"/>
                <a:sym typeface="Calibri"/>
              </a:rPr>
              <a:t>Parent / Guardian Verification </a:t>
            </a:r>
          </a:p>
          <a:p>
            <a:pPr marL="457200" lvl="0" indent="-342900">
              <a:lnSpc>
                <a:spcPct val="150000"/>
              </a:lnSpc>
              <a:buClr>
                <a:srgbClr val="1F356F"/>
              </a:buClr>
              <a:buSzPts val="1800"/>
              <a:buFont typeface="Calibri"/>
              <a:buChar char="●"/>
            </a:pPr>
            <a:r>
              <a:rPr lang="en-US" sz="1800" b="1" dirty="0">
                <a:solidFill>
                  <a:srgbClr val="1F356F"/>
                </a:solidFill>
                <a:latin typeface="Calibri"/>
                <a:ea typeface="Calibri"/>
                <a:cs typeface="Calibri"/>
                <a:sym typeface="Calibri"/>
              </a:rPr>
              <a:t>Household Verification </a:t>
            </a:r>
          </a:p>
          <a:p>
            <a:pPr marL="457200" lvl="0" indent="-342900">
              <a:lnSpc>
                <a:spcPct val="150000"/>
              </a:lnSpc>
              <a:buClr>
                <a:srgbClr val="1F356F"/>
              </a:buClr>
              <a:buSzPts val="1800"/>
              <a:buFont typeface="Calibri"/>
              <a:buChar char="●"/>
            </a:pPr>
            <a:r>
              <a:rPr lang="en-US" sz="1800" b="1" dirty="0">
                <a:solidFill>
                  <a:srgbClr val="1F356F"/>
                </a:solidFill>
                <a:latin typeface="Calibri"/>
                <a:ea typeface="Calibri"/>
                <a:cs typeface="Calibri"/>
                <a:sym typeface="Calibri"/>
              </a:rPr>
              <a:t>Authorized Agent Verification </a:t>
            </a:r>
          </a:p>
          <a:p>
            <a:pPr marL="457200" marR="0" lvl="0" indent="0" algn="l" rtl="0">
              <a:lnSpc>
                <a:spcPct val="150000"/>
              </a:lnSpc>
              <a:spcBef>
                <a:spcPts val="0"/>
              </a:spcBef>
              <a:spcAft>
                <a:spcPts val="0"/>
              </a:spcAft>
              <a:buNone/>
            </a:pPr>
            <a:endParaRPr sz="1800" b="1" dirty="0">
              <a:solidFill>
                <a:srgbClr val="1F356F"/>
              </a:solidFill>
              <a:latin typeface="Calibri"/>
              <a:ea typeface="Calibri"/>
              <a:cs typeface="Calibri"/>
              <a:sym typeface="Calibri"/>
            </a:endParaRPr>
          </a:p>
        </p:txBody>
      </p:sp>
      <p:pic>
        <p:nvPicPr>
          <p:cNvPr id="179" name="Google Shape;179;p22"/>
          <p:cNvPicPr preferRelativeResize="0"/>
          <p:nvPr/>
        </p:nvPicPr>
        <p:blipFill rotWithShape="1">
          <a:blip r:embed="rId3">
            <a:alphaModFix/>
          </a:blip>
          <a:srcRect/>
          <a:stretch/>
        </p:blipFill>
        <p:spPr>
          <a:xfrm>
            <a:off x="0" y="4836079"/>
            <a:ext cx="9144000" cy="307421"/>
          </a:xfrm>
          <a:prstGeom prst="rect">
            <a:avLst/>
          </a:prstGeom>
          <a:noFill/>
          <a:ln>
            <a:noFill/>
          </a:ln>
        </p:spPr>
      </p:pic>
      <p:pic>
        <p:nvPicPr>
          <p:cNvPr id="180" name="Google Shape;180;p22"/>
          <p:cNvPicPr preferRelativeResize="0"/>
          <p:nvPr/>
        </p:nvPicPr>
        <p:blipFill rotWithShape="1">
          <a:blip r:embed="rId4">
            <a:alphaModFix/>
          </a:blip>
          <a:srcRect/>
          <a:stretch/>
        </p:blipFill>
        <p:spPr>
          <a:xfrm>
            <a:off x="6895978" y="125099"/>
            <a:ext cx="1412240" cy="485297"/>
          </a:xfrm>
          <a:prstGeom prst="rect">
            <a:avLst/>
          </a:prstGeom>
          <a:noFill/>
          <a:ln>
            <a:noFill/>
          </a:ln>
        </p:spPr>
      </p:pic>
    </p:spTree>
    <p:extLst>
      <p:ext uri="{BB962C8B-B14F-4D97-AF65-F5344CB8AC3E}">
        <p14:creationId xmlns:p14="http://schemas.microsoft.com/office/powerpoint/2010/main" val="2120741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2"/>
          <p:cNvSpPr txBox="1">
            <a:spLocks noGrp="1"/>
          </p:cNvSpPr>
          <p:nvPr>
            <p:ph type="title"/>
          </p:nvPr>
        </p:nvSpPr>
        <p:spPr>
          <a:xfrm>
            <a:off x="0" y="0"/>
            <a:ext cx="9143999" cy="735496"/>
          </a:xfrm>
          <a:prstGeom prst="rect">
            <a:avLst/>
          </a:prstGeom>
          <a:solidFill>
            <a:srgbClr val="183473"/>
          </a:solidFill>
          <a:ln>
            <a:noFill/>
          </a:ln>
        </p:spPr>
        <p:txBody>
          <a:bodyPr spcFirstLastPara="1" wrap="square" lIns="640075" tIns="45700" rIns="91425" bIns="45700" anchor="ctr" anchorCtr="0">
            <a:noAutofit/>
          </a:bodyPr>
          <a:lstStyle/>
          <a:p>
            <a:pPr marL="0" lvl="0" indent="0" algn="l" rtl="0">
              <a:spcBef>
                <a:spcPts val="0"/>
              </a:spcBef>
              <a:spcAft>
                <a:spcPts val="0"/>
              </a:spcAft>
              <a:buClr>
                <a:schemeClr val="lt1"/>
              </a:buClr>
              <a:buSzPts val="3200"/>
              <a:buFont typeface="Titillium Web"/>
              <a:buNone/>
            </a:pPr>
            <a:r>
              <a:rPr lang="en-US" sz="3200" b="1" dirty="0">
                <a:solidFill>
                  <a:schemeClr val="lt1"/>
                </a:solidFill>
                <a:latin typeface="Titillium Web"/>
                <a:ea typeface="Titillium Web"/>
                <a:cs typeface="Titillium Web"/>
                <a:sym typeface="Titillium Web"/>
              </a:rPr>
              <a:t>General Rules</a:t>
            </a:r>
            <a:endParaRPr dirty="0"/>
          </a:p>
        </p:txBody>
      </p:sp>
      <p:sp>
        <p:nvSpPr>
          <p:cNvPr id="178" name="Google Shape;178;p22"/>
          <p:cNvSpPr txBox="1"/>
          <p:nvPr/>
        </p:nvSpPr>
        <p:spPr>
          <a:xfrm>
            <a:off x="227204" y="1126805"/>
            <a:ext cx="8689590" cy="3317965"/>
          </a:xfrm>
          <a:prstGeom prst="rect">
            <a:avLst/>
          </a:prstGeom>
          <a:noFill/>
          <a:ln>
            <a:noFill/>
          </a:ln>
        </p:spPr>
        <p:txBody>
          <a:bodyPr spcFirstLastPara="1" wrap="square" lIns="91425" tIns="45700" rIns="91425" bIns="45700" anchor="t" anchorCtr="0">
            <a:noAutofit/>
          </a:bodyPr>
          <a:lstStyle/>
          <a:p>
            <a:pPr marL="400050" lvl="0" indent="-285750">
              <a:spcAft>
                <a:spcPts val="1200"/>
              </a:spcAft>
              <a:buClr>
                <a:schemeClr val="bg2"/>
              </a:buClr>
              <a:buSzPts val="1800"/>
              <a:buFont typeface="Arial" panose="020B0604020202020204" pitchFamily="34" charset="0"/>
              <a:buChar char="•"/>
            </a:pPr>
            <a:r>
              <a:rPr lang="en-US" sz="1500" dirty="0">
                <a:solidFill>
                  <a:srgbClr val="1F356F"/>
                </a:solidFill>
                <a:latin typeface="Calibri" panose="020F0502020204030204" pitchFamily="34" charset="0"/>
                <a:ea typeface="Calibri"/>
                <a:cs typeface="Calibri" panose="020F0502020204030204" pitchFamily="34" charset="0"/>
                <a:sym typeface="Calibri"/>
              </a:rPr>
              <a:t>Must establish, document and comply with “</a:t>
            </a:r>
            <a:r>
              <a:rPr lang="en-US" sz="1500" b="1" dirty="0">
                <a:solidFill>
                  <a:srgbClr val="1F356F"/>
                </a:solidFill>
                <a:latin typeface="Calibri" panose="020F0502020204030204" pitchFamily="34" charset="0"/>
                <a:ea typeface="Calibri"/>
                <a:cs typeface="Calibri" panose="020F0502020204030204" pitchFamily="34" charset="0"/>
                <a:sym typeface="Calibri"/>
              </a:rPr>
              <a:t>reasonable method</a:t>
            </a:r>
            <a:r>
              <a:rPr lang="en-US" sz="1500" dirty="0">
                <a:solidFill>
                  <a:srgbClr val="1F356F"/>
                </a:solidFill>
                <a:latin typeface="Calibri" panose="020F0502020204030204" pitchFamily="34" charset="0"/>
                <a:ea typeface="Calibri"/>
                <a:cs typeface="Calibri" panose="020F0502020204030204" pitchFamily="34" charset="0"/>
                <a:sym typeface="Calibri"/>
              </a:rPr>
              <a:t>” that considers the way the business interacts with the consumer</a:t>
            </a:r>
          </a:p>
          <a:p>
            <a:pPr marL="400050" lvl="0" indent="-285750">
              <a:spcAft>
                <a:spcPts val="1200"/>
              </a:spcAft>
              <a:buClr>
                <a:schemeClr val="bg2"/>
              </a:buClr>
              <a:buSzPts val="1800"/>
              <a:buFont typeface="Arial" panose="020B0604020202020204" pitchFamily="34" charset="0"/>
              <a:buChar char="•"/>
            </a:pPr>
            <a:r>
              <a:rPr lang="en-US" sz="1500" dirty="0">
                <a:solidFill>
                  <a:srgbClr val="1F356F"/>
                </a:solidFill>
                <a:latin typeface="Calibri" panose="020F0502020204030204" pitchFamily="34" charset="0"/>
                <a:ea typeface="Calibri"/>
                <a:cs typeface="Calibri" panose="020F0502020204030204" pitchFamily="34" charset="0"/>
                <a:sym typeface="Calibri"/>
              </a:rPr>
              <a:t>Consider sensitivity and value of the data, the risk of harm for unauthorized access or deletion, and the likelihood malicious actors would want the data – the greater the risk the “</a:t>
            </a:r>
            <a:r>
              <a:rPr lang="en-US" sz="1500" b="1" dirty="0">
                <a:solidFill>
                  <a:srgbClr val="1F356F"/>
                </a:solidFill>
                <a:latin typeface="Calibri" panose="020F0502020204030204" pitchFamily="34" charset="0"/>
                <a:ea typeface="Calibri"/>
                <a:cs typeface="Calibri" panose="020F0502020204030204" pitchFamily="34" charset="0"/>
                <a:sym typeface="Calibri"/>
              </a:rPr>
              <a:t>more stringent</a:t>
            </a:r>
            <a:r>
              <a:rPr lang="en-US" sz="1500" dirty="0">
                <a:solidFill>
                  <a:srgbClr val="1F356F"/>
                </a:solidFill>
                <a:latin typeface="Calibri" panose="020F0502020204030204" pitchFamily="34" charset="0"/>
                <a:ea typeface="Calibri"/>
                <a:cs typeface="Calibri" panose="020F0502020204030204" pitchFamily="34" charset="0"/>
                <a:sym typeface="Calibri"/>
              </a:rPr>
              <a:t>” the verification.</a:t>
            </a:r>
          </a:p>
          <a:p>
            <a:pPr marL="400050" lvl="0" indent="-285750">
              <a:spcAft>
                <a:spcPts val="1200"/>
              </a:spcAft>
              <a:buClr>
                <a:schemeClr val="bg2"/>
              </a:buClr>
              <a:buSzPts val="1800"/>
              <a:buFont typeface="Arial" panose="020B0604020202020204" pitchFamily="34" charset="0"/>
              <a:buChar char="•"/>
            </a:pPr>
            <a:r>
              <a:rPr lang="en-US" sz="1500" dirty="0">
                <a:solidFill>
                  <a:srgbClr val="1F356F"/>
                </a:solidFill>
                <a:latin typeface="Calibri" panose="020F0502020204030204" pitchFamily="34" charset="0"/>
                <a:ea typeface="Calibri"/>
                <a:cs typeface="Calibri" panose="020F0502020204030204" pitchFamily="34" charset="0"/>
                <a:sym typeface="Calibri"/>
              </a:rPr>
              <a:t>“</a:t>
            </a:r>
            <a:r>
              <a:rPr lang="en-US" sz="1500" b="1" dirty="0">
                <a:solidFill>
                  <a:srgbClr val="1F356F"/>
                </a:solidFill>
                <a:latin typeface="Calibri" panose="020F0502020204030204" pitchFamily="34" charset="0"/>
                <a:ea typeface="Calibri"/>
                <a:cs typeface="Calibri" panose="020F0502020204030204" pitchFamily="34" charset="0"/>
                <a:sym typeface="Calibri"/>
              </a:rPr>
              <a:t>reasonable security</a:t>
            </a:r>
            <a:r>
              <a:rPr lang="en-US" sz="1500" dirty="0">
                <a:solidFill>
                  <a:srgbClr val="1F356F"/>
                </a:solidFill>
                <a:latin typeface="Calibri" panose="020F0502020204030204" pitchFamily="34" charset="0"/>
                <a:ea typeface="Calibri"/>
                <a:cs typeface="Calibri" panose="020F0502020204030204" pitchFamily="34" charset="0"/>
                <a:sym typeface="Calibri"/>
              </a:rPr>
              <a:t>” to prevent identity-verification fraud</a:t>
            </a:r>
          </a:p>
          <a:p>
            <a:pPr marL="400050" lvl="0" indent="-285750">
              <a:spcAft>
                <a:spcPts val="1200"/>
              </a:spcAft>
              <a:buClr>
                <a:schemeClr val="bg2"/>
              </a:buClr>
              <a:buSzPts val="1800"/>
              <a:buFont typeface="Arial" panose="020B0604020202020204" pitchFamily="34" charset="0"/>
              <a:buChar char="•"/>
            </a:pPr>
            <a:r>
              <a:rPr lang="en-US" sz="1500" dirty="0">
                <a:solidFill>
                  <a:srgbClr val="1F356F"/>
                </a:solidFill>
                <a:latin typeface="Calibri" panose="020F0502020204030204" pitchFamily="34" charset="0"/>
                <a:ea typeface="Calibri"/>
                <a:cs typeface="Calibri" panose="020F0502020204030204" pitchFamily="34" charset="0"/>
                <a:sym typeface="Calibri"/>
              </a:rPr>
              <a:t>If information maintained in de-identified form, no requirement to re-identify</a:t>
            </a:r>
          </a:p>
          <a:p>
            <a:pPr marL="400050" lvl="0" indent="-285750">
              <a:spcAft>
                <a:spcPts val="1200"/>
              </a:spcAft>
              <a:buClr>
                <a:schemeClr val="bg2"/>
              </a:buClr>
              <a:buSzPts val="1800"/>
              <a:buFont typeface="Arial" panose="020B0604020202020204" pitchFamily="34" charset="0"/>
              <a:buChar char="•"/>
            </a:pPr>
            <a:r>
              <a:rPr lang="en-US" sz="1500" dirty="0">
                <a:solidFill>
                  <a:srgbClr val="1F356F"/>
                </a:solidFill>
                <a:latin typeface="Calibri" panose="020F0502020204030204" pitchFamily="34" charset="0"/>
                <a:ea typeface="Calibri"/>
                <a:cs typeface="Calibri" panose="020F0502020204030204" pitchFamily="34" charset="0"/>
                <a:sym typeface="Calibri"/>
              </a:rPr>
              <a:t>Cannot charge a fee for the verification process</a:t>
            </a:r>
          </a:p>
          <a:p>
            <a:pPr marL="400050" lvl="0" indent="-285750">
              <a:spcAft>
                <a:spcPts val="1200"/>
              </a:spcAft>
              <a:buClr>
                <a:schemeClr val="bg2"/>
              </a:buClr>
              <a:buSzPts val="1800"/>
              <a:buFont typeface="Arial" panose="020B0604020202020204" pitchFamily="34" charset="0"/>
              <a:buChar char="•"/>
            </a:pPr>
            <a:r>
              <a:rPr lang="en-US" sz="1500" i="1" dirty="0">
                <a:solidFill>
                  <a:srgbClr val="1F356F"/>
                </a:solidFill>
                <a:latin typeface="Calibri" panose="020F0502020204030204" pitchFamily="34" charset="0"/>
                <a:ea typeface="Calibri"/>
                <a:cs typeface="Calibri" panose="020F0502020204030204" pitchFamily="34" charset="0"/>
                <a:sym typeface="Calibri"/>
              </a:rPr>
              <a:t>If there is no reasonable method way to verify a consumer to the degree of certainty required by law, must “explain why” in your privacy policy</a:t>
            </a:r>
          </a:p>
          <a:p>
            <a:pPr marL="400050" lvl="0" indent="-285750">
              <a:spcAft>
                <a:spcPts val="1200"/>
              </a:spcAft>
              <a:buClr>
                <a:schemeClr val="bg2"/>
              </a:buClr>
              <a:buSzPts val="1800"/>
              <a:buFont typeface="Arial" panose="020B0604020202020204" pitchFamily="34" charset="0"/>
              <a:buChar char="•"/>
            </a:pPr>
            <a:endParaRPr lang="en-US" sz="1500" dirty="0">
              <a:solidFill>
                <a:srgbClr val="1F356F"/>
              </a:solidFill>
              <a:latin typeface="Calibri" panose="020F0502020204030204" pitchFamily="34" charset="0"/>
              <a:ea typeface="Calibri"/>
              <a:cs typeface="Calibri" panose="020F0502020204030204" pitchFamily="34" charset="0"/>
              <a:sym typeface="Calibri"/>
            </a:endParaRPr>
          </a:p>
          <a:p>
            <a:pPr marL="400050" lvl="0" indent="-285750">
              <a:spcAft>
                <a:spcPts val="1200"/>
              </a:spcAft>
              <a:buClr>
                <a:schemeClr val="bg2"/>
              </a:buClr>
              <a:buSzPts val="1800"/>
              <a:buFont typeface="Arial" panose="020B0604020202020204" pitchFamily="34" charset="0"/>
              <a:buChar char="•"/>
            </a:pPr>
            <a:endParaRPr lang="en-US" sz="1500" dirty="0">
              <a:solidFill>
                <a:srgbClr val="1F356F"/>
              </a:solidFill>
              <a:latin typeface="Calibri" panose="020F0502020204030204" pitchFamily="34" charset="0"/>
              <a:ea typeface="Calibri"/>
              <a:cs typeface="Calibri" panose="020F0502020204030204" pitchFamily="34" charset="0"/>
              <a:sym typeface="Calibri"/>
            </a:endParaRPr>
          </a:p>
          <a:p>
            <a:pPr marL="457200" marR="0" lvl="0" indent="0" algn="l" rtl="0">
              <a:lnSpc>
                <a:spcPct val="150000"/>
              </a:lnSpc>
              <a:spcBef>
                <a:spcPts val="0"/>
              </a:spcBef>
              <a:spcAft>
                <a:spcPts val="0"/>
              </a:spcAft>
              <a:buClr>
                <a:schemeClr val="bg2"/>
              </a:buClr>
              <a:buNone/>
            </a:pPr>
            <a:endParaRPr sz="1500" b="1" dirty="0">
              <a:solidFill>
                <a:srgbClr val="1F356F"/>
              </a:solidFill>
              <a:latin typeface="Calibri" panose="020F0502020204030204" pitchFamily="34" charset="0"/>
              <a:ea typeface="Calibri"/>
              <a:cs typeface="Calibri" panose="020F0502020204030204" pitchFamily="34" charset="0"/>
              <a:sym typeface="Calibri"/>
            </a:endParaRPr>
          </a:p>
        </p:txBody>
      </p:sp>
      <p:pic>
        <p:nvPicPr>
          <p:cNvPr id="179" name="Google Shape;179;p22"/>
          <p:cNvPicPr preferRelativeResize="0"/>
          <p:nvPr/>
        </p:nvPicPr>
        <p:blipFill rotWithShape="1">
          <a:blip r:embed="rId3">
            <a:alphaModFix/>
          </a:blip>
          <a:srcRect/>
          <a:stretch/>
        </p:blipFill>
        <p:spPr>
          <a:xfrm>
            <a:off x="0" y="4836079"/>
            <a:ext cx="9144000" cy="307421"/>
          </a:xfrm>
          <a:prstGeom prst="rect">
            <a:avLst/>
          </a:prstGeom>
          <a:noFill/>
          <a:ln>
            <a:noFill/>
          </a:ln>
        </p:spPr>
      </p:pic>
      <p:pic>
        <p:nvPicPr>
          <p:cNvPr id="180" name="Google Shape;180;p22"/>
          <p:cNvPicPr preferRelativeResize="0"/>
          <p:nvPr/>
        </p:nvPicPr>
        <p:blipFill rotWithShape="1">
          <a:blip r:embed="rId4">
            <a:alphaModFix/>
          </a:blip>
          <a:srcRect/>
          <a:stretch/>
        </p:blipFill>
        <p:spPr>
          <a:xfrm>
            <a:off x="6895978" y="125099"/>
            <a:ext cx="1412240" cy="485297"/>
          </a:xfrm>
          <a:prstGeom prst="rect">
            <a:avLst/>
          </a:prstGeom>
          <a:noFill/>
          <a:ln>
            <a:noFill/>
          </a:ln>
        </p:spPr>
      </p:pic>
    </p:spTree>
    <p:extLst>
      <p:ext uri="{BB962C8B-B14F-4D97-AF65-F5344CB8AC3E}">
        <p14:creationId xmlns:p14="http://schemas.microsoft.com/office/powerpoint/2010/main" val="611524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2"/>
          <p:cNvSpPr txBox="1">
            <a:spLocks noGrp="1"/>
          </p:cNvSpPr>
          <p:nvPr>
            <p:ph type="title"/>
          </p:nvPr>
        </p:nvSpPr>
        <p:spPr>
          <a:xfrm>
            <a:off x="0" y="0"/>
            <a:ext cx="9143999" cy="735496"/>
          </a:xfrm>
          <a:prstGeom prst="rect">
            <a:avLst/>
          </a:prstGeom>
          <a:solidFill>
            <a:srgbClr val="183473"/>
          </a:solidFill>
          <a:ln>
            <a:noFill/>
          </a:ln>
        </p:spPr>
        <p:txBody>
          <a:bodyPr spcFirstLastPara="1" wrap="square" lIns="640075" tIns="45700" rIns="91425" bIns="45700" anchor="ctr" anchorCtr="0">
            <a:noAutofit/>
          </a:bodyPr>
          <a:lstStyle/>
          <a:p>
            <a:pPr lvl="0" algn="l">
              <a:buClr>
                <a:schemeClr val="lt1"/>
              </a:buClr>
              <a:buSzPts val="3200"/>
            </a:pPr>
            <a:r>
              <a:rPr lang="en-US" sz="3200" b="1" dirty="0">
                <a:solidFill>
                  <a:schemeClr val="lt1"/>
                </a:solidFill>
                <a:latin typeface="Titillium Web"/>
                <a:ea typeface="Titillium Web"/>
                <a:cs typeface="Titillium Web"/>
                <a:sym typeface="Titillium Web"/>
              </a:rPr>
              <a:t>Consumer Verification </a:t>
            </a:r>
          </a:p>
        </p:txBody>
      </p:sp>
      <p:sp>
        <p:nvSpPr>
          <p:cNvPr id="178" name="Google Shape;178;p22"/>
          <p:cNvSpPr txBox="1"/>
          <p:nvPr/>
        </p:nvSpPr>
        <p:spPr>
          <a:xfrm>
            <a:off x="83126" y="901148"/>
            <a:ext cx="8908473" cy="3769279"/>
          </a:xfrm>
          <a:prstGeom prst="rect">
            <a:avLst/>
          </a:prstGeom>
          <a:noFill/>
          <a:ln>
            <a:noFill/>
          </a:ln>
        </p:spPr>
        <p:txBody>
          <a:bodyPr spcFirstLastPara="1" wrap="square" lIns="91425" tIns="45700" rIns="91425" bIns="45700" anchor="t" anchorCtr="0">
            <a:noAutofit/>
          </a:bodyPr>
          <a:lstStyle/>
          <a:p>
            <a:pPr marL="457200" lvl="0" indent="-228600">
              <a:buClr>
                <a:schemeClr val="bg2"/>
              </a:buClr>
              <a:buSzPts val="1400"/>
              <a:defRPr/>
            </a:pPr>
            <a:r>
              <a:rPr lang="en-US" sz="1500" i="1" u="sng" dirty="0">
                <a:solidFill>
                  <a:schemeClr val="bg2"/>
                </a:solidFill>
                <a:latin typeface="Calibri" panose="020F0502020204030204" pitchFamily="34" charset="0"/>
                <a:ea typeface="Calibri"/>
                <a:cs typeface="Calibri" panose="020F0502020204030204" pitchFamily="34" charset="0"/>
                <a:sym typeface="Calibri"/>
              </a:rPr>
              <a:t>For Requests to Know </a:t>
            </a:r>
            <a:endParaRPr lang="en-US" sz="1500" dirty="0">
              <a:solidFill>
                <a:schemeClr val="bg2"/>
              </a:solidFill>
              <a:latin typeface="Calibri" panose="020F0502020204030204" pitchFamily="34" charset="0"/>
              <a:ea typeface="Calibri"/>
              <a:cs typeface="Calibri" panose="020F0502020204030204" pitchFamily="34" charset="0"/>
              <a:sym typeface="Calibri"/>
            </a:endParaRPr>
          </a:p>
          <a:p>
            <a:pPr marL="457200" lvl="0" indent="-228600">
              <a:buClr>
                <a:schemeClr val="bg2"/>
              </a:buClr>
              <a:buSzPts val="1400"/>
              <a:defRPr/>
            </a:pPr>
            <a:endParaRPr lang="en-US" sz="1500" dirty="0">
              <a:solidFill>
                <a:schemeClr val="bg2"/>
              </a:solidFill>
              <a:latin typeface="Calibri" panose="020F0502020204030204" pitchFamily="34" charset="0"/>
              <a:ea typeface="Calibri"/>
              <a:cs typeface="Calibri" panose="020F0502020204030204" pitchFamily="34" charset="0"/>
              <a:sym typeface="Calibri"/>
            </a:endParaRPr>
          </a:p>
          <a:p>
            <a:pPr marL="457200" lvl="0" indent="-228600">
              <a:buClr>
                <a:schemeClr val="bg2"/>
              </a:buClr>
              <a:buSzPts val="1400"/>
              <a:defRPr/>
            </a:pPr>
            <a:r>
              <a:rPr lang="en-US" sz="1500" dirty="0">
                <a:solidFill>
                  <a:schemeClr val="bg2"/>
                </a:solidFill>
                <a:latin typeface="Calibri" panose="020F0502020204030204" pitchFamily="34" charset="0"/>
                <a:ea typeface="Calibri"/>
                <a:cs typeface="Calibri" panose="020F0502020204030204" pitchFamily="34" charset="0"/>
                <a:sym typeface="Calibri"/>
              </a:rPr>
              <a:t>To verify a consumer’s identity prior to analyzing their request to know, confirm:</a:t>
            </a:r>
          </a:p>
          <a:p>
            <a:pPr marL="571500" lvl="0" indent="-342900">
              <a:buClr>
                <a:schemeClr val="bg2"/>
              </a:buClr>
              <a:buSzPts val="1400"/>
              <a:buFont typeface="+mj-lt"/>
              <a:buAutoNum type="arabicPeriod"/>
            </a:pPr>
            <a:r>
              <a:rPr lang="en-US" sz="1500" dirty="0">
                <a:solidFill>
                  <a:schemeClr val="bg2"/>
                </a:solidFill>
                <a:latin typeface="Calibri" panose="020F0502020204030204" pitchFamily="34" charset="0"/>
                <a:ea typeface="Calibri"/>
                <a:cs typeface="Calibri" panose="020F0502020204030204" pitchFamily="34" charset="0"/>
                <a:sym typeface="Calibri"/>
              </a:rPr>
              <a:t>The consumer is a resident of the State of California; and</a:t>
            </a:r>
          </a:p>
          <a:p>
            <a:pPr marL="571500" lvl="0" indent="-342900">
              <a:spcAft>
                <a:spcPts val="1200"/>
              </a:spcAft>
              <a:buClr>
                <a:schemeClr val="bg2"/>
              </a:buClr>
              <a:buSzPts val="1400"/>
              <a:buFont typeface="+mj-lt"/>
              <a:buAutoNum type="arabicPeriod"/>
            </a:pPr>
            <a:r>
              <a:rPr lang="en-US" sz="1500" dirty="0">
                <a:solidFill>
                  <a:schemeClr val="bg2"/>
                </a:solidFill>
                <a:latin typeface="Calibri" panose="020F0502020204030204" pitchFamily="34" charset="0"/>
                <a:ea typeface="Calibri"/>
                <a:cs typeface="Calibri" panose="020F0502020204030204" pitchFamily="34" charset="0"/>
                <a:sym typeface="Calibri"/>
              </a:rPr>
              <a:t>The consumer is the individual about whom the personal information relates by: </a:t>
            </a:r>
          </a:p>
          <a:p>
            <a:pPr marL="1028700" lvl="1" indent="-342900">
              <a:buClr>
                <a:schemeClr val="bg2"/>
              </a:buClr>
              <a:buSzPts val="1400"/>
              <a:buFont typeface="+mj-lt"/>
              <a:buAutoNum type="alphaLcPeriod"/>
            </a:pPr>
            <a:r>
              <a:rPr lang="en-US" sz="1500" i="1" dirty="0">
                <a:solidFill>
                  <a:schemeClr val="bg2"/>
                </a:solidFill>
                <a:latin typeface="Calibri" panose="020F0502020204030204" pitchFamily="34" charset="0"/>
                <a:ea typeface="Calibri"/>
                <a:cs typeface="Calibri" panose="020F0502020204030204" pitchFamily="34" charset="0"/>
                <a:sym typeface="Calibri"/>
              </a:rPr>
              <a:t>Consumer with </a:t>
            </a:r>
            <a:r>
              <a:rPr lang="en-US" sz="1500" b="1" i="1" dirty="0">
                <a:solidFill>
                  <a:schemeClr val="bg2"/>
                </a:solidFill>
                <a:latin typeface="Calibri" panose="020F0502020204030204" pitchFamily="34" charset="0"/>
                <a:ea typeface="Calibri"/>
                <a:cs typeface="Calibri" panose="020F0502020204030204" pitchFamily="34" charset="0"/>
                <a:sym typeface="Calibri"/>
              </a:rPr>
              <a:t>Password-Protected Account</a:t>
            </a:r>
            <a:r>
              <a:rPr lang="en-US" sz="1500" i="1" dirty="0">
                <a:solidFill>
                  <a:schemeClr val="bg2"/>
                </a:solidFill>
                <a:latin typeface="Calibri" panose="020F0502020204030204" pitchFamily="34" charset="0"/>
                <a:ea typeface="Calibri"/>
                <a:cs typeface="Calibri" panose="020F0502020204030204" pitchFamily="34" charset="0"/>
                <a:sym typeface="Calibri"/>
              </a:rPr>
              <a:t>:</a:t>
            </a:r>
            <a:r>
              <a:rPr lang="en-US" sz="1500" dirty="0">
                <a:solidFill>
                  <a:schemeClr val="bg2"/>
                </a:solidFill>
                <a:latin typeface="Calibri" panose="020F0502020204030204" pitchFamily="34" charset="0"/>
                <a:ea typeface="Calibri"/>
                <a:cs typeface="Calibri" panose="020F0502020204030204" pitchFamily="34" charset="0"/>
                <a:sym typeface="Calibri"/>
              </a:rPr>
              <a:t>  Following standard account authentication methods for their account</a:t>
            </a:r>
          </a:p>
          <a:p>
            <a:pPr marL="685800" lvl="1">
              <a:buClr>
                <a:schemeClr val="bg2"/>
              </a:buClr>
              <a:buSzPts val="1400"/>
            </a:pPr>
            <a:endParaRPr lang="en-US" sz="1500" dirty="0">
              <a:solidFill>
                <a:schemeClr val="bg2"/>
              </a:solidFill>
              <a:latin typeface="Calibri" panose="020F0502020204030204" pitchFamily="34" charset="0"/>
              <a:ea typeface="Calibri"/>
              <a:cs typeface="Calibri" panose="020F0502020204030204" pitchFamily="34" charset="0"/>
              <a:sym typeface="Calibri"/>
            </a:endParaRPr>
          </a:p>
          <a:p>
            <a:pPr marL="1028700" lvl="1" indent="-342900">
              <a:buClr>
                <a:schemeClr val="bg2"/>
              </a:buClr>
              <a:buSzPts val="1400"/>
              <a:buFont typeface="+mj-lt"/>
              <a:buAutoNum type="alphaLcPeriod" startAt="2"/>
            </a:pPr>
            <a:r>
              <a:rPr lang="en-US" sz="1500" i="1" dirty="0">
                <a:solidFill>
                  <a:schemeClr val="bg2"/>
                </a:solidFill>
                <a:latin typeface="Calibri" panose="020F0502020204030204" pitchFamily="34" charset="0"/>
                <a:ea typeface="Calibri"/>
                <a:cs typeface="Calibri" panose="020F0502020204030204" pitchFamily="34" charset="0"/>
                <a:sym typeface="Calibri"/>
              </a:rPr>
              <a:t>Consumer </a:t>
            </a:r>
            <a:r>
              <a:rPr lang="en-US" sz="1500" b="1" i="1" dirty="0">
                <a:solidFill>
                  <a:schemeClr val="bg2"/>
                </a:solidFill>
                <a:latin typeface="Calibri" panose="020F0502020204030204" pitchFamily="34" charset="0"/>
                <a:ea typeface="Calibri"/>
                <a:cs typeface="Calibri" panose="020F0502020204030204" pitchFamily="34" charset="0"/>
                <a:sym typeface="Calibri"/>
              </a:rPr>
              <a:t>without Password-Protected Account</a:t>
            </a:r>
            <a:r>
              <a:rPr lang="en-US" sz="1500" i="1" dirty="0">
                <a:solidFill>
                  <a:schemeClr val="bg2"/>
                </a:solidFill>
                <a:latin typeface="Calibri" panose="020F0502020204030204" pitchFamily="34" charset="0"/>
                <a:ea typeface="Calibri"/>
                <a:cs typeface="Calibri" panose="020F0502020204030204" pitchFamily="34" charset="0"/>
                <a:sym typeface="Calibri"/>
              </a:rPr>
              <a:t>: </a:t>
            </a:r>
          </a:p>
          <a:p>
            <a:pPr marL="1423988" lvl="6" indent="-285750">
              <a:spcAft>
                <a:spcPts val="600"/>
              </a:spcAft>
              <a:buClr>
                <a:schemeClr val="bg2"/>
              </a:buClr>
              <a:buSzPts val="1400"/>
              <a:buFont typeface="Arial" panose="020B0604020202020204" pitchFamily="34" charset="0"/>
              <a:buChar char="•"/>
            </a:pPr>
            <a:r>
              <a:rPr lang="en-US" sz="1500" dirty="0">
                <a:solidFill>
                  <a:schemeClr val="bg2"/>
                </a:solidFill>
                <a:latin typeface="Calibri" panose="020F0502020204030204" pitchFamily="34" charset="0"/>
                <a:ea typeface="Calibri"/>
                <a:cs typeface="Calibri" panose="020F0502020204030204" pitchFamily="34" charset="0"/>
                <a:sym typeface="Calibri"/>
              </a:rPr>
              <a:t>For </a:t>
            </a:r>
            <a:r>
              <a:rPr lang="en-US" sz="1500" u="sng" dirty="0">
                <a:solidFill>
                  <a:schemeClr val="bg2"/>
                </a:solidFill>
                <a:latin typeface="Calibri" panose="020F0502020204030204" pitchFamily="34" charset="0"/>
                <a:ea typeface="Calibri"/>
                <a:cs typeface="Calibri" panose="020F0502020204030204" pitchFamily="34" charset="0"/>
                <a:sym typeface="Calibri"/>
              </a:rPr>
              <a:t>specific pieces </a:t>
            </a:r>
            <a:r>
              <a:rPr lang="en-US" sz="1500" dirty="0">
                <a:solidFill>
                  <a:schemeClr val="bg2"/>
                </a:solidFill>
                <a:latin typeface="Calibri" panose="020F0502020204030204" pitchFamily="34" charset="0"/>
                <a:ea typeface="Calibri"/>
                <a:cs typeface="Calibri" panose="020F0502020204030204" pitchFamily="34" charset="0"/>
                <a:sym typeface="Calibri"/>
              </a:rPr>
              <a:t>– “</a:t>
            </a:r>
            <a:r>
              <a:rPr lang="en-US" sz="1500" b="1" dirty="0">
                <a:solidFill>
                  <a:schemeClr val="bg2"/>
                </a:solidFill>
                <a:latin typeface="Calibri" panose="020F0502020204030204" pitchFamily="34" charset="0"/>
                <a:ea typeface="Calibri"/>
                <a:cs typeface="Calibri" panose="020F0502020204030204" pitchFamily="34" charset="0"/>
                <a:sym typeface="Calibri"/>
              </a:rPr>
              <a:t>reasonably high degree of certainty</a:t>
            </a:r>
            <a:r>
              <a:rPr lang="en-US" sz="1500" dirty="0">
                <a:solidFill>
                  <a:schemeClr val="bg2"/>
                </a:solidFill>
                <a:latin typeface="Calibri" panose="020F0502020204030204" pitchFamily="34" charset="0"/>
                <a:ea typeface="Calibri"/>
                <a:cs typeface="Calibri" panose="020F0502020204030204" pitchFamily="34" charset="0"/>
                <a:sym typeface="Calibri"/>
              </a:rPr>
              <a:t>” standard (matching at least three data points deemed “reliable”), plus signed declaration under pains and penalties of perjury (if not, treat as “categories”)</a:t>
            </a:r>
          </a:p>
          <a:p>
            <a:pPr marL="1423988" lvl="6" indent="-285750">
              <a:buClr>
                <a:schemeClr val="bg2"/>
              </a:buClr>
              <a:buSzPts val="1400"/>
              <a:buFont typeface="Arial" panose="020B0604020202020204" pitchFamily="34" charset="0"/>
              <a:buChar char="•"/>
            </a:pPr>
            <a:r>
              <a:rPr lang="en-US" sz="1500" dirty="0">
                <a:solidFill>
                  <a:schemeClr val="bg2"/>
                </a:solidFill>
                <a:latin typeface="Calibri" panose="020F0502020204030204" pitchFamily="34" charset="0"/>
                <a:ea typeface="Calibri"/>
                <a:cs typeface="Calibri" panose="020F0502020204030204" pitchFamily="34" charset="0"/>
                <a:sym typeface="Calibri"/>
              </a:rPr>
              <a:t>For </a:t>
            </a:r>
            <a:r>
              <a:rPr lang="en-US" sz="1500" u="sng" dirty="0">
                <a:solidFill>
                  <a:schemeClr val="bg2"/>
                </a:solidFill>
                <a:latin typeface="Calibri" panose="020F0502020204030204" pitchFamily="34" charset="0"/>
                <a:ea typeface="Calibri"/>
                <a:cs typeface="Calibri" panose="020F0502020204030204" pitchFamily="34" charset="0"/>
                <a:sym typeface="Calibri"/>
              </a:rPr>
              <a:t>categories</a:t>
            </a:r>
            <a:r>
              <a:rPr lang="en-US" sz="1500" dirty="0">
                <a:solidFill>
                  <a:schemeClr val="bg2"/>
                </a:solidFill>
                <a:latin typeface="Calibri" panose="020F0502020204030204" pitchFamily="34" charset="0"/>
                <a:ea typeface="Calibri"/>
                <a:cs typeface="Calibri" panose="020F0502020204030204" pitchFamily="34" charset="0"/>
                <a:sym typeface="Calibri"/>
              </a:rPr>
              <a:t> – “</a:t>
            </a:r>
            <a:r>
              <a:rPr lang="en-US" sz="1500" b="1" dirty="0">
                <a:solidFill>
                  <a:schemeClr val="bg2"/>
                </a:solidFill>
                <a:latin typeface="Calibri" panose="020F0502020204030204" pitchFamily="34" charset="0"/>
                <a:ea typeface="Calibri"/>
                <a:cs typeface="Calibri" panose="020F0502020204030204" pitchFamily="34" charset="0"/>
                <a:sym typeface="Calibri"/>
              </a:rPr>
              <a:t>reasonable degree of certainty</a:t>
            </a:r>
            <a:r>
              <a:rPr lang="en-US" sz="1500" dirty="0">
                <a:solidFill>
                  <a:schemeClr val="bg2"/>
                </a:solidFill>
                <a:latin typeface="Calibri" panose="020F0502020204030204" pitchFamily="34" charset="0"/>
                <a:ea typeface="Calibri"/>
                <a:cs typeface="Calibri" panose="020F0502020204030204" pitchFamily="34" charset="0"/>
                <a:sym typeface="Calibri"/>
              </a:rPr>
              <a:t>” at least two matches of data points that are reliable</a:t>
            </a:r>
            <a:endParaRPr sz="1500" b="1" dirty="0">
              <a:solidFill>
                <a:srgbClr val="1F356F"/>
              </a:solidFill>
              <a:latin typeface="Calibri" panose="020F0502020204030204" pitchFamily="34" charset="0"/>
              <a:ea typeface="Calibri"/>
              <a:cs typeface="Calibri" panose="020F0502020204030204" pitchFamily="34" charset="0"/>
              <a:sym typeface="Calibri"/>
            </a:endParaRPr>
          </a:p>
        </p:txBody>
      </p:sp>
      <p:pic>
        <p:nvPicPr>
          <p:cNvPr id="179" name="Google Shape;179;p22"/>
          <p:cNvPicPr preferRelativeResize="0"/>
          <p:nvPr/>
        </p:nvPicPr>
        <p:blipFill rotWithShape="1">
          <a:blip r:embed="rId3">
            <a:alphaModFix/>
          </a:blip>
          <a:srcRect/>
          <a:stretch/>
        </p:blipFill>
        <p:spPr>
          <a:xfrm>
            <a:off x="0" y="4836079"/>
            <a:ext cx="9144000" cy="307421"/>
          </a:xfrm>
          <a:prstGeom prst="rect">
            <a:avLst/>
          </a:prstGeom>
          <a:noFill/>
          <a:ln>
            <a:noFill/>
          </a:ln>
        </p:spPr>
      </p:pic>
      <p:pic>
        <p:nvPicPr>
          <p:cNvPr id="180" name="Google Shape;180;p22"/>
          <p:cNvPicPr preferRelativeResize="0"/>
          <p:nvPr/>
        </p:nvPicPr>
        <p:blipFill rotWithShape="1">
          <a:blip r:embed="rId4">
            <a:alphaModFix/>
          </a:blip>
          <a:srcRect/>
          <a:stretch/>
        </p:blipFill>
        <p:spPr>
          <a:xfrm>
            <a:off x="6895978" y="125099"/>
            <a:ext cx="1412240" cy="485297"/>
          </a:xfrm>
          <a:prstGeom prst="rect">
            <a:avLst/>
          </a:prstGeom>
          <a:noFill/>
          <a:ln>
            <a:noFill/>
          </a:ln>
        </p:spPr>
      </p:pic>
    </p:spTree>
    <p:extLst>
      <p:ext uri="{BB962C8B-B14F-4D97-AF65-F5344CB8AC3E}">
        <p14:creationId xmlns:p14="http://schemas.microsoft.com/office/powerpoint/2010/main" val="2101140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2"/>
          <p:cNvSpPr txBox="1">
            <a:spLocks noGrp="1"/>
          </p:cNvSpPr>
          <p:nvPr>
            <p:ph type="title"/>
          </p:nvPr>
        </p:nvSpPr>
        <p:spPr>
          <a:xfrm>
            <a:off x="0" y="0"/>
            <a:ext cx="9143999" cy="735496"/>
          </a:xfrm>
          <a:prstGeom prst="rect">
            <a:avLst/>
          </a:prstGeom>
          <a:solidFill>
            <a:srgbClr val="183473"/>
          </a:solidFill>
          <a:ln>
            <a:noFill/>
          </a:ln>
        </p:spPr>
        <p:txBody>
          <a:bodyPr spcFirstLastPara="1" wrap="square" lIns="640075" tIns="45700" rIns="91425" bIns="45700" anchor="ctr" anchorCtr="0">
            <a:noAutofit/>
          </a:bodyPr>
          <a:lstStyle/>
          <a:p>
            <a:pPr lvl="0" algn="l">
              <a:buClr>
                <a:schemeClr val="lt1"/>
              </a:buClr>
              <a:buSzPts val="3200"/>
            </a:pPr>
            <a:r>
              <a:rPr lang="en-US" sz="3200" b="1" dirty="0">
                <a:solidFill>
                  <a:schemeClr val="lt1"/>
                </a:solidFill>
                <a:latin typeface="Titillium Web"/>
                <a:ea typeface="Titillium Web"/>
                <a:cs typeface="Titillium Web"/>
                <a:sym typeface="Titillium Web"/>
              </a:rPr>
              <a:t>Consumer Verification  (cont.)</a:t>
            </a:r>
          </a:p>
        </p:txBody>
      </p:sp>
      <p:sp>
        <p:nvSpPr>
          <p:cNvPr id="178" name="Google Shape;178;p22"/>
          <p:cNvSpPr txBox="1"/>
          <p:nvPr/>
        </p:nvSpPr>
        <p:spPr>
          <a:xfrm>
            <a:off x="118753" y="901148"/>
            <a:ext cx="9025247" cy="3769279"/>
          </a:xfrm>
          <a:prstGeom prst="rect">
            <a:avLst/>
          </a:prstGeom>
          <a:noFill/>
          <a:ln>
            <a:noFill/>
          </a:ln>
        </p:spPr>
        <p:txBody>
          <a:bodyPr spcFirstLastPara="1" wrap="square" lIns="91425" tIns="45700" rIns="91425" bIns="45700" anchor="t" anchorCtr="0">
            <a:noAutofit/>
          </a:bodyPr>
          <a:lstStyle/>
          <a:p>
            <a:pPr marL="457200" lvl="0" indent="-228600">
              <a:buClr>
                <a:schemeClr val="bg2"/>
              </a:buClr>
              <a:buSzPts val="1400"/>
            </a:pPr>
            <a:r>
              <a:rPr lang="en-US" sz="1500" i="1" u="sng" dirty="0">
                <a:solidFill>
                  <a:schemeClr val="bg2"/>
                </a:solidFill>
                <a:latin typeface="Calibri" panose="020F0502020204030204" pitchFamily="34" charset="0"/>
                <a:ea typeface="Calibri"/>
                <a:cs typeface="Calibri" panose="020F0502020204030204" pitchFamily="34" charset="0"/>
                <a:sym typeface="Calibri"/>
              </a:rPr>
              <a:t>For Requests to Delete</a:t>
            </a:r>
            <a:endParaRPr lang="en-US" sz="1500" i="1" dirty="0">
              <a:solidFill>
                <a:schemeClr val="bg2"/>
              </a:solidFill>
              <a:latin typeface="Calibri" panose="020F0502020204030204" pitchFamily="34" charset="0"/>
              <a:ea typeface="Calibri"/>
              <a:cs typeface="Calibri" panose="020F0502020204030204" pitchFamily="34" charset="0"/>
              <a:sym typeface="Calibri"/>
            </a:endParaRPr>
          </a:p>
          <a:p>
            <a:pPr marL="457200" lvl="0" indent="-228600">
              <a:buClr>
                <a:schemeClr val="bg2"/>
              </a:buClr>
              <a:buSzPts val="1400"/>
            </a:pPr>
            <a:endParaRPr lang="en-US" sz="1500" dirty="0">
              <a:solidFill>
                <a:schemeClr val="bg2"/>
              </a:solidFill>
              <a:latin typeface="Calibri" panose="020F0502020204030204" pitchFamily="34" charset="0"/>
              <a:ea typeface="Calibri"/>
              <a:cs typeface="Calibri" panose="020F0502020204030204" pitchFamily="34" charset="0"/>
              <a:sym typeface="Calibri"/>
            </a:endParaRPr>
          </a:p>
          <a:p>
            <a:pPr marL="457200" lvl="1" indent="-285750">
              <a:buClr>
                <a:schemeClr val="bg2"/>
              </a:buClr>
              <a:buSzPts val="1400"/>
              <a:buFont typeface="Arial" panose="020B0604020202020204" pitchFamily="34" charset="0"/>
              <a:buChar char="•"/>
            </a:pPr>
            <a:r>
              <a:rPr lang="en-US" sz="1500" dirty="0">
                <a:solidFill>
                  <a:schemeClr val="bg2"/>
                </a:solidFill>
                <a:latin typeface="Calibri" panose="020F0502020204030204" pitchFamily="34" charset="0"/>
                <a:ea typeface="Calibri"/>
                <a:cs typeface="Calibri" panose="020F0502020204030204" pitchFamily="34" charset="0"/>
                <a:sym typeface="Calibri"/>
              </a:rPr>
              <a:t>Same as Requests to Know -- Consumers without Password-Protected Account: </a:t>
            </a:r>
          </a:p>
          <a:p>
            <a:pPr marL="171450" lvl="1">
              <a:buClr>
                <a:schemeClr val="bg2"/>
              </a:buClr>
              <a:buSzPts val="1400"/>
            </a:pPr>
            <a:endParaRPr lang="en-US" sz="1500" dirty="0">
              <a:solidFill>
                <a:schemeClr val="bg2"/>
              </a:solidFill>
              <a:latin typeface="Calibri" panose="020F0502020204030204" pitchFamily="34" charset="0"/>
              <a:ea typeface="Calibri"/>
              <a:cs typeface="Calibri" panose="020F0502020204030204" pitchFamily="34" charset="0"/>
              <a:sym typeface="Calibri"/>
            </a:endParaRPr>
          </a:p>
          <a:p>
            <a:pPr marL="457200" lvl="4" indent="-285750">
              <a:buClr>
                <a:schemeClr val="bg2"/>
              </a:buClr>
              <a:buSzPts val="1400"/>
              <a:buFont typeface="Arial" panose="020B0604020202020204" pitchFamily="34" charset="0"/>
              <a:buChar char="•"/>
            </a:pPr>
            <a:r>
              <a:rPr lang="en-US" sz="1500" b="1" dirty="0">
                <a:solidFill>
                  <a:schemeClr val="bg2"/>
                </a:solidFill>
                <a:latin typeface="Calibri" panose="020F0502020204030204" pitchFamily="34" charset="0"/>
                <a:ea typeface="Calibri"/>
                <a:cs typeface="Calibri" panose="020F0502020204030204" pitchFamily="34" charset="0"/>
                <a:sym typeface="Calibri"/>
              </a:rPr>
              <a:t>Higher Deletion Threshold</a:t>
            </a:r>
            <a:r>
              <a:rPr lang="en-US" sz="1500" dirty="0">
                <a:solidFill>
                  <a:schemeClr val="bg2"/>
                </a:solidFill>
                <a:latin typeface="Calibri" panose="020F0502020204030204" pitchFamily="34" charset="0"/>
                <a:ea typeface="Calibri"/>
                <a:cs typeface="Calibri" panose="020F0502020204030204" pitchFamily="34" charset="0"/>
                <a:sym typeface="Calibri"/>
              </a:rPr>
              <a:t>: Where unauthorized deletion of personal information would likely cause meaningful harm to the consumer (such as where the consumer’s account would be closed), verify at least (“</a:t>
            </a:r>
            <a:r>
              <a:rPr lang="en-US" sz="1500" b="1" dirty="0">
                <a:solidFill>
                  <a:schemeClr val="bg2"/>
                </a:solidFill>
                <a:latin typeface="Calibri" panose="020F0502020204030204" pitchFamily="34" charset="0"/>
                <a:ea typeface="Calibri"/>
                <a:cs typeface="Calibri" panose="020F0502020204030204" pitchFamily="34" charset="0"/>
                <a:sym typeface="Calibri"/>
              </a:rPr>
              <a:t>reasonably high degree of certainty</a:t>
            </a:r>
            <a:r>
              <a:rPr lang="en-US" sz="1500" dirty="0">
                <a:solidFill>
                  <a:schemeClr val="bg2"/>
                </a:solidFill>
                <a:latin typeface="Calibri" panose="020F0502020204030204" pitchFamily="34" charset="0"/>
                <a:ea typeface="Calibri"/>
                <a:cs typeface="Calibri" panose="020F0502020204030204" pitchFamily="34" charset="0"/>
                <a:sym typeface="Calibri"/>
              </a:rPr>
              <a:t>”):</a:t>
            </a:r>
          </a:p>
          <a:p>
            <a:pPr marL="1084263" lvl="6" indent="-285750">
              <a:buClr>
                <a:schemeClr val="bg2"/>
              </a:buClr>
              <a:buSzPts val="1400"/>
              <a:buFont typeface="Arial" panose="020B0604020202020204" pitchFamily="34" charset="0"/>
              <a:buChar char="•"/>
              <a:tabLst>
                <a:tab pos="1319213" algn="l"/>
              </a:tabLst>
            </a:pPr>
            <a:r>
              <a:rPr lang="en-US" sz="1500" b="1" dirty="0">
                <a:solidFill>
                  <a:schemeClr val="bg2"/>
                </a:solidFill>
                <a:latin typeface="Calibri" panose="020F0502020204030204" pitchFamily="34" charset="0"/>
                <a:ea typeface="Calibri"/>
                <a:cs typeface="Calibri" panose="020F0502020204030204" pitchFamily="34" charset="0"/>
                <a:sym typeface="Calibri"/>
              </a:rPr>
              <a:t>three pieces </a:t>
            </a:r>
            <a:r>
              <a:rPr lang="en-US" sz="1500" dirty="0">
                <a:solidFill>
                  <a:schemeClr val="bg2"/>
                </a:solidFill>
                <a:latin typeface="Calibri" panose="020F0502020204030204" pitchFamily="34" charset="0"/>
                <a:ea typeface="Calibri"/>
                <a:cs typeface="Calibri" panose="020F0502020204030204" pitchFamily="34" charset="0"/>
                <a:sym typeface="Calibri"/>
              </a:rPr>
              <a:t>of personal information that reliably matches what is maintained, </a:t>
            </a:r>
            <a:r>
              <a:rPr lang="en-US" sz="1500" b="1" i="1" dirty="0">
                <a:solidFill>
                  <a:schemeClr val="bg2"/>
                </a:solidFill>
                <a:latin typeface="Calibri" panose="020F0502020204030204" pitchFamily="34" charset="0"/>
                <a:ea typeface="Calibri"/>
                <a:cs typeface="Calibri" panose="020F0502020204030204" pitchFamily="34" charset="0"/>
                <a:sym typeface="Calibri"/>
              </a:rPr>
              <a:t>and</a:t>
            </a:r>
            <a:r>
              <a:rPr lang="en-US" sz="1500" dirty="0">
                <a:solidFill>
                  <a:schemeClr val="bg2"/>
                </a:solidFill>
                <a:latin typeface="Calibri" panose="020F0502020204030204" pitchFamily="34" charset="0"/>
                <a:ea typeface="Calibri"/>
                <a:cs typeface="Calibri" panose="020F0502020204030204" pitchFamily="34" charset="0"/>
                <a:sym typeface="Calibri"/>
              </a:rPr>
              <a:t> </a:t>
            </a:r>
          </a:p>
          <a:p>
            <a:pPr marL="1084263" lvl="6" indent="-285750">
              <a:buClr>
                <a:schemeClr val="bg2"/>
              </a:buClr>
              <a:buSzPts val="1400"/>
              <a:buFont typeface="Arial" panose="020B0604020202020204" pitchFamily="34" charset="0"/>
              <a:buChar char="•"/>
              <a:tabLst>
                <a:tab pos="1319213" algn="l"/>
              </a:tabLst>
            </a:pPr>
            <a:r>
              <a:rPr lang="en-US" sz="1500" dirty="0">
                <a:solidFill>
                  <a:schemeClr val="bg2"/>
                </a:solidFill>
                <a:latin typeface="Calibri" panose="020F0502020204030204" pitchFamily="34" charset="0"/>
                <a:ea typeface="Calibri"/>
                <a:cs typeface="Calibri" panose="020F0502020204030204" pitchFamily="34" charset="0"/>
                <a:sym typeface="Calibri"/>
              </a:rPr>
              <a:t>a </a:t>
            </a:r>
            <a:r>
              <a:rPr lang="en-US" sz="1500" b="1" dirty="0">
                <a:solidFill>
                  <a:schemeClr val="bg2"/>
                </a:solidFill>
                <a:latin typeface="Calibri" panose="020F0502020204030204" pitchFamily="34" charset="0"/>
                <a:ea typeface="Calibri"/>
                <a:cs typeface="Calibri" panose="020F0502020204030204" pitchFamily="34" charset="0"/>
                <a:sym typeface="Calibri"/>
              </a:rPr>
              <a:t>signed declaration </a:t>
            </a:r>
            <a:r>
              <a:rPr lang="en-US" sz="1500" dirty="0">
                <a:solidFill>
                  <a:schemeClr val="bg2"/>
                </a:solidFill>
                <a:latin typeface="Calibri" panose="020F0502020204030204" pitchFamily="34" charset="0"/>
                <a:ea typeface="Calibri"/>
                <a:cs typeface="Calibri" panose="020F0502020204030204" pitchFamily="34" charset="0"/>
                <a:sym typeface="Calibri"/>
              </a:rPr>
              <a:t>under penalty of perjury. </a:t>
            </a:r>
          </a:p>
          <a:p>
            <a:pPr marL="171450" lvl="4">
              <a:buClr>
                <a:schemeClr val="bg2"/>
              </a:buClr>
              <a:buSzPts val="1400"/>
            </a:pPr>
            <a:endParaRPr lang="en-US" sz="1500" dirty="0">
              <a:solidFill>
                <a:schemeClr val="bg2"/>
              </a:solidFill>
              <a:latin typeface="Calibri" panose="020F0502020204030204" pitchFamily="34" charset="0"/>
              <a:ea typeface="Calibri"/>
              <a:cs typeface="Calibri" panose="020F0502020204030204" pitchFamily="34" charset="0"/>
              <a:sym typeface="Calibri"/>
            </a:endParaRPr>
          </a:p>
          <a:p>
            <a:pPr marL="457200" lvl="4" indent="-285750">
              <a:buClr>
                <a:schemeClr val="bg2"/>
              </a:buClr>
              <a:buSzPts val="1400"/>
              <a:buFont typeface="Arial" panose="020B0604020202020204" pitchFamily="34" charset="0"/>
              <a:buChar char="•"/>
            </a:pPr>
            <a:r>
              <a:rPr lang="en-US" sz="1500" b="1" dirty="0">
                <a:solidFill>
                  <a:schemeClr val="bg2"/>
                </a:solidFill>
                <a:latin typeface="Calibri" panose="020F0502020204030204" pitchFamily="34" charset="0"/>
                <a:ea typeface="Calibri"/>
                <a:cs typeface="Calibri" panose="020F0502020204030204" pitchFamily="34" charset="0"/>
                <a:sym typeface="Calibri"/>
              </a:rPr>
              <a:t>Lower Deletion Threshold</a:t>
            </a:r>
            <a:r>
              <a:rPr lang="en-US" sz="1500" dirty="0">
                <a:solidFill>
                  <a:schemeClr val="bg2"/>
                </a:solidFill>
                <a:latin typeface="Calibri" panose="020F0502020204030204" pitchFamily="34" charset="0"/>
                <a:ea typeface="Calibri"/>
                <a:cs typeface="Calibri" panose="020F0502020204030204" pitchFamily="34" charset="0"/>
                <a:sym typeface="Calibri"/>
              </a:rPr>
              <a:t>: Where unauthorized deletion would likely </a:t>
            </a:r>
            <a:r>
              <a:rPr lang="en-US" sz="1500" b="1" i="1" dirty="0">
                <a:solidFill>
                  <a:schemeClr val="bg2"/>
                </a:solidFill>
                <a:latin typeface="Calibri" panose="020F0502020204030204" pitchFamily="34" charset="0"/>
                <a:ea typeface="Calibri"/>
                <a:cs typeface="Calibri" panose="020F0502020204030204" pitchFamily="34" charset="0"/>
                <a:sym typeface="Calibri"/>
              </a:rPr>
              <a:t>not</a:t>
            </a:r>
            <a:r>
              <a:rPr lang="en-US" sz="1500" dirty="0">
                <a:solidFill>
                  <a:schemeClr val="bg2"/>
                </a:solidFill>
                <a:latin typeface="Calibri" panose="020F0502020204030204" pitchFamily="34" charset="0"/>
                <a:ea typeface="Calibri"/>
                <a:cs typeface="Calibri" panose="020F0502020204030204" pitchFamily="34" charset="0"/>
                <a:sym typeface="Calibri"/>
              </a:rPr>
              <a:t> cause meaningful harm (such as where the consumer’s email would be removed from a marketing list), verify identity for purposes of their deletion request by obtaining (“</a:t>
            </a:r>
            <a:r>
              <a:rPr lang="en-US" sz="1500" b="1" dirty="0">
                <a:solidFill>
                  <a:schemeClr val="bg2"/>
                </a:solidFill>
                <a:latin typeface="Calibri" panose="020F0502020204030204" pitchFamily="34" charset="0"/>
                <a:ea typeface="Calibri"/>
                <a:cs typeface="Calibri" panose="020F0502020204030204" pitchFamily="34" charset="0"/>
                <a:sym typeface="Calibri"/>
              </a:rPr>
              <a:t>reasonable degree</a:t>
            </a:r>
            <a:r>
              <a:rPr lang="en-US" sz="1500" dirty="0">
                <a:solidFill>
                  <a:schemeClr val="bg2"/>
                </a:solidFill>
                <a:latin typeface="Calibri" panose="020F0502020204030204" pitchFamily="34" charset="0"/>
                <a:ea typeface="Calibri"/>
                <a:cs typeface="Calibri" panose="020F0502020204030204" pitchFamily="34" charset="0"/>
                <a:sym typeface="Calibri"/>
              </a:rPr>
              <a:t>”):</a:t>
            </a:r>
          </a:p>
          <a:p>
            <a:pPr marL="1084263" lvl="4" indent="-287338">
              <a:buClr>
                <a:schemeClr val="bg2"/>
              </a:buClr>
              <a:buSzPts val="1400"/>
              <a:buFont typeface="Arial" panose="020B0604020202020204" pitchFamily="34" charset="0"/>
              <a:buChar char="•"/>
            </a:pPr>
            <a:r>
              <a:rPr lang="en-US" sz="1500" dirty="0">
                <a:solidFill>
                  <a:schemeClr val="bg2"/>
                </a:solidFill>
                <a:latin typeface="Calibri" panose="020F0502020204030204" pitchFamily="34" charset="0"/>
                <a:ea typeface="Calibri"/>
                <a:cs typeface="Calibri" panose="020F0502020204030204" pitchFamily="34" charset="0"/>
                <a:sym typeface="Calibri"/>
              </a:rPr>
              <a:t>at least </a:t>
            </a:r>
            <a:r>
              <a:rPr lang="en-US" sz="1500" b="1" dirty="0">
                <a:solidFill>
                  <a:schemeClr val="bg2"/>
                </a:solidFill>
                <a:latin typeface="Calibri" panose="020F0502020204030204" pitchFamily="34" charset="0"/>
                <a:ea typeface="Calibri"/>
                <a:cs typeface="Calibri" panose="020F0502020204030204" pitchFamily="34" charset="0"/>
                <a:sym typeface="Calibri"/>
              </a:rPr>
              <a:t>two pieces </a:t>
            </a:r>
            <a:r>
              <a:rPr lang="en-US" sz="1500" dirty="0">
                <a:solidFill>
                  <a:schemeClr val="bg2"/>
                </a:solidFill>
                <a:latin typeface="Calibri" panose="020F0502020204030204" pitchFamily="34" charset="0"/>
                <a:ea typeface="Calibri"/>
                <a:cs typeface="Calibri" panose="020F0502020204030204" pitchFamily="34" charset="0"/>
                <a:sym typeface="Calibri"/>
              </a:rPr>
              <a:t>of personal information that reliably matches</a:t>
            </a:r>
          </a:p>
        </p:txBody>
      </p:sp>
      <p:pic>
        <p:nvPicPr>
          <p:cNvPr id="179" name="Google Shape;179;p22"/>
          <p:cNvPicPr preferRelativeResize="0"/>
          <p:nvPr/>
        </p:nvPicPr>
        <p:blipFill rotWithShape="1">
          <a:blip r:embed="rId3">
            <a:alphaModFix/>
          </a:blip>
          <a:srcRect/>
          <a:stretch/>
        </p:blipFill>
        <p:spPr>
          <a:xfrm>
            <a:off x="0" y="4836079"/>
            <a:ext cx="9144000" cy="307421"/>
          </a:xfrm>
          <a:prstGeom prst="rect">
            <a:avLst/>
          </a:prstGeom>
          <a:noFill/>
          <a:ln>
            <a:noFill/>
          </a:ln>
        </p:spPr>
      </p:pic>
      <p:pic>
        <p:nvPicPr>
          <p:cNvPr id="180" name="Google Shape;180;p22"/>
          <p:cNvPicPr preferRelativeResize="0"/>
          <p:nvPr/>
        </p:nvPicPr>
        <p:blipFill rotWithShape="1">
          <a:blip r:embed="rId4">
            <a:alphaModFix/>
          </a:blip>
          <a:srcRect/>
          <a:stretch/>
        </p:blipFill>
        <p:spPr>
          <a:xfrm>
            <a:off x="6895978" y="125099"/>
            <a:ext cx="1412240" cy="485297"/>
          </a:xfrm>
          <a:prstGeom prst="rect">
            <a:avLst/>
          </a:prstGeom>
          <a:noFill/>
          <a:ln>
            <a:noFill/>
          </a:ln>
        </p:spPr>
      </p:pic>
    </p:spTree>
    <p:extLst>
      <p:ext uri="{BB962C8B-B14F-4D97-AF65-F5344CB8AC3E}">
        <p14:creationId xmlns:p14="http://schemas.microsoft.com/office/powerpoint/2010/main" val="1594039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2"/>
          <p:cNvSpPr txBox="1">
            <a:spLocks noGrp="1"/>
          </p:cNvSpPr>
          <p:nvPr>
            <p:ph type="title"/>
          </p:nvPr>
        </p:nvSpPr>
        <p:spPr>
          <a:xfrm>
            <a:off x="0" y="0"/>
            <a:ext cx="9143999" cy="735496"/>
          </a:xfrm>
          <a:prstGeom prst="rect">
            <a:avLst/>
          </a:prstGeom>
          <a:solidFill>
            <a:srgbClr val="183473"/>
          </a:solidFill>
          <a:ln>
            <a:noFill/>
          </a:ln>
        </p:spPr>
        <p:txBody>
          <a:bodyPr spcFirstLastPara="1" wrap="square" lIns="640075" tIns="45700" rIns="91425" bIns="45700" anchor="ctr" anchorCtr="0">
            <a:noAutofit/>
          </a:bodyPr>
          <a:lstStyle/>
          <a:p>
            <a:pPr lvl="0" algn="l">
              <a:buClr>
                <a:schemeClr val="lt1"/>
              </a:buClr>
              <a:buSzPts val="3200"/>
            </a:pPr>
            <a:r>
              <a:rPr lang="en-US" sz="3200" b="1" dirty="0">
                <a:solidFill>
                  <a:schemeClr val="lt1"/>
                </a:solidFill>
                <a:latin typeface="Titillium Web"/>
                <a:ea typeface="Titillium Web"/>
                <a:cs typeface="Titillium Web"/>
                <a:sym typeface="Titillium Web"/>
              </a:rPr>
              <a:t>Parent / Guardian Verification</a:t>
            </a:r>
          </a:p>
        </p:txBody>
      </p:sp>
      <p:sp>
        <p:nvSpPr>
          <p:cNvPr id="178" name="Google Shape;178;p22"/>
          <p:cNvSpPr txBox="1"/>
          <p:nvPr/>
        </p:nvSpPr>
        <p:spPr>
          <a:xfrm>
            <a:off x="76199" y="901148"/>
            <a:ext cx="8991600" cy="3769279"/>
          </a:xfrm>
          <a:prstGeom prst="rect">
            <a:avLst/>
          </a:prstGeom>
          <a:noFill/>
          <a:ln>
            <a:noFill/>
          </a:ln>
        </p:spPr>
        <p:txBody>
          <a:bodyPr spcFirstLastPara="1" wrap="square" lIns="91425" tIns="45700" rIns="91425" bIns="45700" anchor="t" anchorCtr="0">
            <a:noAutofit/>
          </a:bodyPr>
          <a:lstStyle/>
          <a:p>
            <a:pPr marL="514350" lvl="0" indent="-285750">
              <a:buClr>
                <a:schemeClr val="bg2"/>
              </a:buClr>
              <a:buSzPts val="1400"/>
              <a:buFont typeface="Arial" panose="020B0604020202020204" pitchFamily="34" charset="0"/>
              <a:buChar char="•"/>
            </a:pPr>
            <a:r>
              <a:rPr lang="en-US" sz="1500" dirty="0">
                <a:solidFill>
                  <a:schemeClr val="bg2"/>
                </a:solidFill>
                <a:latin typeface="Calibri"/>
                <a:ea typeface="Calibri"/>
                <a:cs typeface="Calibri"/>
                <a:sym typeface="Calibri"/>
              </a:rPr>
              <a:t>For a child </a:t>
            </a:r>
            <a:r>
              <a:rPr lang="en-US" sz="1500" b="1" i="1" dirty="0">
                <a:solidFill>
                  <a:schemeClr val="bg2"/>
                </a:solidFill>
                <a:latin typeface="Calibri"/>
                <a:ea typeface="Calibri"/>
                <a:cs typeface="Calibri"/>
                <a:sym typeface="Calibri"/>
              </a:rPr>
              <a:t>13 years old or older</a:t>
            </a:r>
            <a:r>
              <a:rPr lang="en-US" sz="1500" dirty="0">
                <a:solidFill>
                  <a:schemeClr val="bg2"/>
                </a:solidFill>
                <a:latin typeface="Calibri"/>
                <a:ea typeface="Calibri"/>
                <a:cs typeface="Calibri"/>
                <a:sym typeface="Calibri"/>
              </a:rPr>
              <a:t>:  </a:t>
            </a:r>
          </a:p>
          <a:p>
            <a:pPr marL="971550" lvl="1" indent="-285750">
              <a:buClr>
                <a:schemeClr val="bg2"/>
              </a:buClr>
              <a:buSzPts val="1400"/>
              <a:buFont typeface="Arial" panose="020B0604020202020204" pitchFamily="34" charset="0"/>
              <a:buChar char="•"/>
            </a:pPr>
            <a:r>
              <a:rPr lang="en-US" sz="1500" dirty="0">
                <a:solidFill>
                  <a:schemeClr val="bg2"/>
                </a:solidFill>
                <a:latin typeface="Calibri"/>
                <a:ea typeface="Calibri"/>
                <a:cs typeface="Calibri"/>
                <a:sym typeface="Calibri"/>
              </a:rPr>
              <a:t>A letter written and signed by the child containing:</a:t>
            </a:r>
          </a:p>
          <a:p>
            <a:pPr marL="1485900" lvl="2" indent="-342900">
              <a:buClr>
                <a:schemeClr val="bg2"/>
              </a:buClr>
              <a:buSzPts val="1400"/>
              <a:buFont typeface="+mj-lt"/>
              <a:buAutoNum type="arabicPeriod"/>
            </a:pPr>
            <a:r>
              <a:rPr lang="en-US" sz="1500" dirty="0">
                <a:solidFill>
                  <a:schemeClr val="bg2"/>
                </a:solidFill>
                <a:latin typeface="Calibri"/>
                <a:ea typeface="Calibri"/>
                <a:cs typeface="Calibri"/>
                <a:sym typeface="Calibri"/>
              </a:rPr>
              <a:t>The name and contact information of the child;  </a:t>
            </a:r>
          </a:p>
          <a:p>
            <a:pPr marL="1485900" lvl="2" indent="-342900">
              <a:buClr>
                <a:schemeClr val="bg2"/>
              </a:buClr>
              <a:buSzPts val="1400"/>
              <a:buFont typeface="+mj-lt"/>
              <a:buAutoNum type="arabicPeriod"/>
            </a:pPr>
            <a:r>
              <a:rPr lang="en-US" sz="1500" dirty="0">
                <a:solidFill>
                  <a:schemeClr val="bg2"/>
                </a:solidFill>
                <a:latin typeface="Calibri"/>
                <a:ea typeface="Calibri"/>
                <a:cs typeface="Calibri"/>
                <a:sym typeface="Calibri"/>
              </a:rPr>
              <a:t>The name and contact information of the parent or guardian; and </a:t>
            </a:r>
          </a:p>
          <a:p>
            <a:pPr marL="1485900" lvl="2" indent="-342900">
              <a:buClr>
                <a:schemeClr val="bg2"/>
              </a:buClr>
              <a:buSzPts val="1400"/>
              <a:buFont typeface="+mj-lt"/>
              <a:buAutoNum type="arabicPeriod"/>
            </a:pPr>
            <a:r>
              <a:rPr lang="en-US" sz="1500" dirty="0">
                <a:solidFill>
                  <a:schemeClr val="bg2"/>
                </a:solidFill>
                <a:latin typeface="Calibri"/>
                <a:ea typeface="Calibri"/>
                <a:cs typeface="Calibri"/>
                <a:sym typeface="Calibri"/>
              </a:rPr>
              <a:t>A statement of authorization for the request.</a:t>
            </a:r>
          </a:p>
          <a:p>
            <a:pPr marL="971550" lvl="1" indent="-285750">
              <a:buClr>
                <a:schemeClr val="bg2"/>
              </a:buClr>
              <a:buSzPts val="1400"/>
              <a:buFont typeface="Arial" panose="020B0604020202020204" pitchFamily="34" charset="0"/>
              <a:buChar char="•"/>
            </a:pPr>
            <a:r>
              <a:rPr lang="en-US" sz="1500" dirty="0">
                <a:solidFill>
                  <a:schemeClr val="bg2"/>
                </a:solidFill>
                <a:latin typeface="Calibri"/>
                <a:ea typeface="Calibri"/>
                <a:cs typeface="Calibri"/>
                <a:sym typeface="Calibri"/>
              </a:rPr>
              <a:t>Or, a separate communication (such as an email) directly from the child confirming the child provided the parent or guardian permission to submit the request on their behalf. </a:t>
            </a:r>
          </a:p>
          <a:p>
            <a:pPr marL="971550" lvl="1" indent="-285750">
              <a:buClr>
                <a:schemeClr val="bg2"/>
              </a:buClr>
              <a:buSzPts val="1400"/>
              <a:buFont typeface="Arial" panose="020B0604020202020204" pitchFamily="34" charset="0"/>
              <a:buChar char="•"/>
            </a:pPr>
            <a:endParaRPr lang="en-US" sz="1500" dirty="0">
              <a:solidFill>
                <a:schemeClr val="bg2"/>
              </a:solidFill>
              <a:latin typeface="Calibri"/>
              <a:ea typeface="Calibri"/>
              <a:cs typeface="Calibri"/>
              <a:sym typeface="Calibri"/>
            </a:endParaRPr>
          </a:p>
          <a:p>
            <a:pPr marL="514350" lvl="0" indent="-285750">
              <a:buClr>
                <a:schemeClr val="bg2"/>
              </a:buClr>
              <a:buSzPts val="1400"/>
              <a:buFont typeface="Arial" panose="020B0604020202020204" pitchFamily="34" charset="0"/>
              <a:buChar char="•"/>
            </a:pPr>
            <a:r>
              <a:rPr lang="en-US" sz="1500" dirty="0">
                <a:solidFill>
                  <a:schemeClr val="bg2"/>
                </a:solidFill>
                <a:latin typeface="Calibri"/>
                <a:ea typeface="Calibri"/>
                <a:cs typeface="Calibri"/>
                <a:sym typeface="Calibri"/>
              </a:rPr>
              <a:t>For a child </a:t>
            </a:r>
            <a:r>
              <a:rPr lang="en-US" sz="1500" b="1" i="1" dirty="0">
                <a:solidFill>
                  <a:schemeClr val="bg2"/>
                </a:solidFill>
                <a:latin typeface="Calibri"/>
                <a:ea typeface="Calibri"/>
                <a:cs typeface="Calibri"/>
                <a:sym typeface="Calibri"/>
              </a:rPr>
              <a:t>under 13 years old</a:t>
            </a:r>
            <a:r>
              <a:rPr lang="en-US" sz="1500" dirty="0">
                <a:solidFill>
                  <a:schemeClr val="bg2"/>
                </a:solidFill>
                <a:latin typeface="Calibri"/>
                <a:ea typeface="Calibri"/>
                <a:cs typeface="Calibri"/>
                <a:sym typeface="Calibri"/>
              </a:rPr>
              <a:t>: </a:t>
            </a:r>
          </a:p>
          <a:p>
            <a:pPr marL="971550" lvl="1" indent="-285750">
              <a:buClr>
                <a:schemeClr val="bg2"/>
              </a:buClr>
              <a:buSzPts val="1400"/>
              <a:buFont typeface="Arial" panose="020B0604020202020204" pitchFamily="34" charset="0"/>
              <a:buChar char="•"/>
            </a:pPr>
            <a:r>
              <a:rPr lang="en-US" sz="1500" dirty="0">
                <a:solidFill>
                  <a:schemeClr val="bg2"/>
                </a:solidFill>
                <a:latin typeface="Calibri"/>
                <a:ea typeface="Calibri"/>
                <a:cs typeface="Calibri"/>
                <a:sym typeface="Calibri"/>
              </a:rPr>
              <a:t>A signed letter from the parent or guardian containing:  </a:t>
            </a:r>
          </a:p>
          <a:p>
            <a:pPr marL="1371600" lvl="2" indent="-228600">
              <a:buClr>
                <a:schemeClr val="bg2"/>
              </a:buClr>
              <a:buSzPts val="1400"/>
            </a:pPr>
            <a:r>
              <a:rPr lang="en-US" sz="1500" dirty="0">
                <a:solidFill>
                  <a:schemeClr val="bg2"/>
                </a:solidFill>
                <a:latin typeface="Calibri"/>
                <a:ea typeface="Calibri"/>
                <a:cs typeface="Calibri"/>
                <a:sym typeface="Calibri"/>
              </a:rPr>
              <a:t>The name and contact information of the child; </a:t>
            </a:r>
          </a:p>
          <a:p>
            <a:pPr marL="1371600" lvl="2" indent="-228600">
              <a:buClr>
                <a:schemeClr val="bg2"/>
              </a:buClr>
              <a:buSzPts val="1400"/>
            </a:pPr>
            <a:r>
              <a:rPr lang="en-US" sz="1500" dirty="0">
                <a:solidFill>
                  <a:schemeClr val="bg2"/>
                </a:solidFill>
                <a:latin typeface="Calibri"/>
                <a:ea typeface="Calibri"/>
                <a:cs typeface="Calibri"/>
                <a:sym typeface="Calibri"/>
              </a:rPr>
              <a:t>The name and contact information of the parent or guardian; and</a:t>
            </a:r>
          </a:p>
          <a:p>
            <a:pPr marL="1371600" lvl="2" indent="-228600">
              <a:buClr>
                <a:schemeClr val="bg2"/>
              </a:buClr>
              <a:buSzPts val="1400"/>
            </a:pPr>
            <a:r>
              <a:rPr lang="en-US" sz="1500" dirty="0">
                <a:solidFill>
                  <a:schemeClr val="bg2"/>
                </a:solidFill>
                <a:latin typeface="Calibri"/>
                <a:ea typeface="Calibri"/>
                <a:cs typeface="Calibri"/>
                <a:sym typeface="Calibri"/>
              </a:rPr>
              <a:t>A statement that the parent or guardian is the parent or guardian of the child. </a:t>
            </a:r>
          </a:p>
          <a:p>
            <a:pPr marL="971550" lvl="1" indent="-285750">
              <a:buClr>
                <a:schemeClr val="bg2"/>
              </a:buClr>
              <a:buSzPts val="1400"/>
              <a:buFont typeface="Arial" panose="020B0604020202020204" pitchFamily="34" charset="0"/>
              <a:buChar char="•"/>
            </a:pPr>
            <a:r>
              <a:rPr lang="en-US" sz="1500" dirty="0">
                <a:solidFill>
                  <a:schemeClr val="bg2"/>
                </a:solidFill>
                <a:latin typeface="Calibri"/>
                <a:ea typeface="Calibri"/>
                <a:cs typeface="Calibri"/>
                <a:sym typeface="Calibri"/>
              </a:rPr>
              <a:t>A letter from a third-party reference, such as a lawyer, teacher or doctor, providing the reference’s contact information and stating they have knowledge the requester is the parent or guardian of the child.</a:t>
            </a:r>
          </a:p>
          <a:p>
            <a:pPr marL="457200" marR="0" lvl="0" indent="0" algn="l" rtl="0">
              <a:lnSpc>
                <a:spcPct val="150000"/>
              </a:lnSpc>
              <a:spcBef>
                <a:spcPts val="0"/>
              </a:spcBef>
              <a:spcAft>
                <a:spcPts val="0"/>
              </a:spcAft>
              <a:buClr>
                <a:schemeClr val="bg2"/>
              </a:buClr>
              <a:buNone/>
            </a:pPr>
            <a:endParaRPr sz="1500" b="1" dirty="0">
              <a:solidFill>
                <a:srgbClr val="1F356F"/>
              </a:solidFill>
              <a:latin typeface="Calibri"/>
              <a:ea typeface="Calibri"/>
              <a:cs typeface="Calibri"/>
              <a:sym typeface="Calibri"/>
            </a:endParaRPr>
          </a:p>
        </p:txBody>
      </p:sp>
      <p:pic>
        <p:nvPicPr>
          <p:cNvPr id="179" name="Google Shape;179;p22"/>
          <p:cNvPicPr preferRelativeResize="0"/>
          <p:nvPr/>
        </p:nvPicPr>
        <p:blipFill rotWithShape="1">
          <a:blip r:embed="rId3">
            <a:alphaModFix/>
          </a:blip>
          <a:srcRect/>
          <a:stretch/>
        </p:blipFill>
        <p:spPr>
          <a:xfrm>
            <a:off x="0" y="4836079"/>
            <a:ext cx="9144000" cy="307421"/>
          </a:xfrm>
          <a:prstGeom prst="rect">
            <a:avLst/>
          </a:prstGeom>
          <a:noFill/>
          <a:ln>
            <a:noFill/>
          </a:ln>
        </p:spPr>
      </p:pic>
      <p:pic>
        <p:nvPicPr>
          <p:cNvPr id="180" name="Google Shape;180;p22"/>
          <p:cNvPicPr preferRelativeResize="0"/>
          <p:nvPr/>
        </p:nvPicPr>
        <p:blipFill rotWithShape="1">
          <a:blip r:embed="rId4">
            <a:alphaModFix/>
          </a:blip>
          <a:srcRect/>
          <a:stretch/>
        </p:blipFill>
        <p:spPr>
          <a:xfrm>
            <a:off x="6895978" y="125099"/>
            <a:ext cx="1412240" cy="485297"/>
          </a:xfrm>
          <a:prstGeom prst="rect">
            <a:avLst/>
          </a:prstGeom>
          <a:noFill/>
          <a:ln>
            <a:noFill/>
          </a:ln>
        </p:spPr>
      </p:pic>
    </p:spTree>
    <p:extLst>
      <p:ext uri="{BB962C8B-B14F-4D97-AF65-F5344CB8AC3E}">
        <p14:creationId xmlns:p14="http://schemas.microsoft.com/office/powerpoint/2010/main" val="2929453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2"/>
          <p:cNvSpPr txBox="1">
            <a:spLocks noGrp="1"/>
          </p:cNvSpPr>
          <p:nvPr>
            <p:ph type="title"/>
          </p:nvPr>
        </p:nvSpPr>
        <p:spPr>
          <a:xfrm>
            <a:off x="0" y="0"/>
            <a:ext cx="9143999" cy="735496"/>
          </a:xfrm>
          <a:prstGeom prst="rect">
            <a:avLst/>
          </a:prstGeom>
          <a:solidFill>
            <a:srgbClr val="183473"/>
          </a:solidFill>
          <a:ln>
            <a:noFill/>
          </a:ln>
        </p:spPr>
        <p:txBody>
          <a:bodyPr spcFirstLastPara="1" wrap="square" lIns="640075" tIns="45700" rIns="91425" bIns="45700" anchor="ctr" anchorCtr="0">
            <a:noAutofit/>
          </a:bodyPr>
          <a:lstStyle/>
          <a:p>
            <a:pPr lvl="0" algn="l">
              <a:buClr>
                <a:schemeClr val="lt1"/>
              </a:buClr>
              <a:buSzPts val="3200"/>
            </a:pPr>
            <a:r>
              <a:rPr lang="en-US" sz="3200" b="1" dirty="0">
                <a:solidFill>
                  <a:schemeClr val="lt1"/>
                </a:solidFill>
                <a:latin typeface="Titillium Web"/>
                <a:ea typeface="Titillium Web"/>
                <a:cs typeface="Titillium Web"/>
                <a:sym typeface="Titillium Web"/>
              </a:rPr>
              <a:t>Household Verification</a:t>
            </a:r>
          </a:p>
        </p:txBody>
      </p:sp>
      <p:sp>
        <p:nvSpPr>
          <p:cNvPr id="178" name="Google Shape;178;p22"/>
          <p:cNvSpPr txBox="1"/>
          <p:nvPr/>
        </p:nvSpPr>
        <p:spPr>
          <a:xfrm>
            <a:off x="304798" y="1145721"/>
            <a:ext cx="8991600" cy="2852057"/>
          </a:xfrm>
          <a:prstGeom prst="rect">
            <a:avLst/>
          </a:prstGeom>
          <a:noFill/>
          <a:ln>
            <a:noFill/>
          </a:ln>
        </p:spPr>
        <p:txBody>
          <a:bodyPr spcFirstLastPara="1" wrap="square" lIns="91425" tIns="45700" rIns="91425" bIns="45700" anchor="t" anchorCtr="0">
            <a:noAutofit/>
          </a:bodyPr>
          <a:lstStyle/>
          <a:p>
            <a:pPr marL="285750" indent="-285750">
              <a:buClr>
                <a:schemeClr val="bg2"/>
              </a:buClr>
              <a:buFont typeface="Arial" panose="020B0604020202020204" pitchFamily="34" charset="0"/>
              <a:buChar char="•"/>
            </a:pPr>
            <a:r>
              <a:rPr lang="en-US" sz="1500" dirty="0">
                <a:solidFill>
                  <a:schemeClr val="bg2"/>
                </a:solidFill>
                <a:latin typeface="Calibri"/>
                <a:ea typeface="Calibri"/>
                <a:cs typeface="Calibri"/>
                <a:sym typeface="Calibri"/>
              </a:rPr>
              <a:t>Avoid disclosing or deleting </a:t>
            </a:r>
            <a:r>
              <a:rPr lang="en-US" sz="1500" b="1" i="1" dirty="0">
                <a:solidFill>
                  <a:schemeClr val="bg2"/>
                </a:solidFill>
                <a:latin typeface="Calibri"/>
                <a:ea typeface="Calibri"/>
                <a:cs typeface="Calibri"/>
                <a:sym typeface="Calibri"/>
              </a:rPr>
              <a:t>specific pieces </a:t>
            </a:r>
            <a:r>
              <a:rPr lang="en-US" sz="1500" dirty="0">
                <a:solidFill>
                  <a:schemeClr val="bg2"/>
                </a:solidFill>
                <a:latin typeface="Calibri"/>
                <a:ea typeface="Calibri"/>
                <a:cs typeface="Calibri"/>
                <a:sym typeface="Calibri"/>
              </a:rPr>
              <a:t>of personal information for a household unless:</a:t>
            </a:r>
          </a:p>
          <a:p>
            <a:pPr marL="285750" indent="-285750">
              <a:buClr>
                <a:schemeClr val="bg2"/>
              </a:buClr>
              <a:buFont typeface="Arial" panose="020B0604020202020204" pitchFamily="34" charset="0"/>
              <a:buChar char="•"/>
            </a:pPr>
            <a:endParaRPr lang="en-US" sz="1500" dirty="0">
              <a:solidFill>
                <a:schemeClr val="bg2"/>
              </a:solidFill>
              <a:latin typeface="Calibri"/>
              <a:ea typeface="Calibri"/>
              <a:cs typeface="Calibri"/>
              <a:sym typeface="Calibri"/>
            </a:endParaRPr>
          </a:p>
          <a:p>
            <a:pPr marL="1254125" lvl="1" indent="-342900">
              <a:buClr>
                <a:schemeClr val="bg2"/>
              </a:buClr>
              <a:buFont typeface="+mj-lt"/>
              <a:buAutoNum type="arabicPeriod"/>
            </a:pPr>
            <a:r>
              <a:rPr lang="en-US" sz="1500" dirty="0">
                <a:solidFill>
                  <a:schemeClr val="bg2"/>
                </a:solidFill>
                <a:latin typeface="Calibri"/>
                <a:ea typeface="Calibri"/>
                <a:cs typeface="Calibri"/>
                <a:sym typeface="Calibri"/>
              </a:rPr>
              <a:t>All consumers of the household make the request </a:t>
            </a:r>
            <a:r>
              <a:rPr lang="en-US" sz="1500" b="1" i="1" dirty="0">
                <a:solidFill>
                  <a:schemeClr val="bg2"/>
                </a:solidFill>
                <a:latin typeface="Calibri"/>
                <a:ea typeface="Calibri"/>
                <a:cs typeface="Calibri"/>
                <a:sym typeface="Calibri"/>
              </a:rPr>
              <a:t>and</a:t>
            </a:r>
            <a:r>
              <a:rPr lang="en-US" sz="1500" dirty="0">
                <a:solidFill>
                  <a:schemeClr val="bg2"/>
                </a:solidFill>
                <a:latin typeface="Calibri"/>
                <a:ea typeface="Calibri"/>
                <a:cs typeface="Calibri"/>
                <a:sym typeface="Calibri"/>
              </a:rPr>
              <a:t> </a:t>
            </a:r>
          </a:p>
          <a:p>
            <a:pPr marL="1254125" lvl="1" indent="-342900">
              <a:buClr>
                <a:schemeClr val="bg2"/>
              </a:buClr>
              <a:buFont typeface="+mj-lt"/>
              <a:buAutoNum type="arabicPeriod"/>
            </a:pPr>
            <a:r>
              <a:rPr lang="en-US" sz="1500" dirty="0">
                <a:solidFill>
                  <a:schemeClr val="bg2"/>
                </a:solidFill>
                <a:latin typeface="Calibri"/>
                <a:ea typeface="Calibri"/>
                <a:cs typeface="Calibri"/>
                <a:sym typeface="Calibri"/>
              </a:rPr>
              <a:t>You can individually verify all the members of the household as set forth in the “individual consumer verification method” </a:t>
            </a:r>
            <a:r>
              <a:rPr lang="en-US" sz="1500" b="1" i="1" dirty="0">
                <a:solidFill>
                  <a:schemeClr val="bg2"/>
                </a:solidFill>
                <a:latin typeface="Calibri"/>
                <a:ea typeface="Calibri"/>
                <a:cs typeface="Calibri"/>
                <a:sym typeface="Calibri"/>
              </a:rPr>
              <a:t>and</a:t>
            </a:r>
            <a:r>
              <a:rPr lang="en-US" sz="1500" dirty="0">
                <a:solidFill>
                  <a:schemeClr val="bg2"/>
                </a:solidFill>
                <a:latin typeface="Calibri"/>
                <a:ea typeface="Calibri"/>
                <a:cs typeface="Calibri"/>
                <a:sym typeface="Calibri"/>
              </a:rPr>
              <a:t> </a:t>
            </a:r>
          </a:p>
          <a:p>
            <a:pPr marL="1254125" lvl="1" indent="-342900">
              <a:buClr>
                <a:schemeClr val="bg2"/>
              </a:buClr>
              <a:buFont typeface="+mj-lt"/>
              <a:buAutoNum type="arabicPeriod"/>
            </a:pPr>
            <a:r>
              <a:rPr lang="en-US" sz="1500" dirty="0">
                <a:solidFill>
                  <a:schemeClr val="bg2"/>
                </a:solidFill>
                <a:latin typeface="Calibri"/>
                <a:ea typeface="Calibri"/>
                <a:cs typeface="Calibri"/>
                <a:sym typeface="Calibri"/>
              </a:rPr>
              <a:t>You can verify each member making the request is currently a member of the household. </a:t>
            </a:r>
          </a:p>
          <a:p>
            <a:pPr marL="285750" indent="-285750">
              <a:buClr>
                <a:schemeClr val="bg2"/>
              </a:buClr>
              <a:buFont typeface="Arial" panose="020B0604020202020204" pitchFamily="34" charset="0"/>
              <a:buChar char="•"/>
            </a:pPr>
            <a:endParaRPr lang="en-US" sz="1500" dirty="0">
              <a:solidFill>
                <a:schemeClr val="bg2"/>
              </a:solidFill>
              <a:latin typeface="Calibri"/>
              <a:ea typeface="Calibri"/>
              <a:cs typeface="Calibri"/>
              <a:sym typeface="Calibri"/>
            </a:endParaRPr>
          </a:p>
          <a:p>
            <a:pPr marL="285750" indent="-285750">
              <a:buClr>
                <a:schemeClr val="bg2"/>
              </a:buClr>
              <a:buFont typeface="Arial" panose="020B0604020202020204" pitchFamily="34" charset="0"/>
              <a:buChar char="•"/>
            </a:pPr>
            <a:r>
              <a:rPr lang="en-US" sz="1500" dirty="0">
                <a:solidFill>
                  <a:schemeClr val="bg2"/>
                </a:solidFill>
                <a:latin typeface="Calibri"/>
                <a:ea typeface="Calibri"/>
                <a:cs typeface="Calibri"/>
                <a:sym typeface="Calibri"/>
              </a:rPr>
              <a:t>Otherwise, you may only provide </a:t>
            </a:r>
            <a:r>
              <a:rPr lang="en-US" sz="1500" b="1" i="1" dirty="0">
                <a:solidFill>
                  <a:schemeClr val="bg2"/>
                </a:solidFill>
                <a:latin typeface="Calibri"/>
                <a:ea typeface="Calibri"/>
                <a:cs typeface="Calibri"/>
                <a:sym typeface="Calibri"/>
              </a:rPr>
              <a:t>aggregate</a:t>
            </a:r>
            <a:r>
              <a:rPr lang="en-US" sz="1500" dirty="0">
                <a:solidFill>
                  <a:schemeClr val="bg2"/>
                </a:solidFill>
                <a:latin typeface="Calibri"/>
                <a:ea typeface="Calibri"/>
                <a:cs typeface="Calibri"/>
                <a:sym typeface="Calibri"/>
              </a:rPr>
              <a:t> household information (provided the consumer is verified individually) </a:t>
            </a:r>
          </a:p>
          <a:p>
            <a:pPr marL="457200" marR="0" lvl="0" indent="0" algn="l" rtl="0">
              <a:lnSpc>
                <a:spcPct val="150000"/>
              </a:lnSpc>
              <a:spcBef>
                <a:spcPts val="0"/>
              </a:spcBef>
              <a:spcAft>
                <a:spcPts val="0"/>
              </a:spcAft>
              <a:buClr>
                <a:schemeClr val="bg2"/>
              </a:buClr>
              <a:buNone/>
            </a:pPr>
            <a:endParaRPr sz="1500" b="1" dirty="0">
              <a:solidFill>
                <a:srgbClr val="1F356F"/>
              </a:solidFill>
              <a:latin typeface="Calibri"/>
              <a:ea typeface="Calibri"/>
              <a:cs typeface="Calibri"/>
              <a:sym typeface="Calibri"/>
            </a:endParaRPr>
          </a:p>
        </p:txBody>
      </p:sp>
      <p:pic>
        <p:nvPicPr>
          <p:cNvPr id="179" name="Google Shape;179;p22"/>
          <p:cNvPicPr preferRelativeResize="0"/>
          <p:nvPr/>
        </p:nvPicPr>
        <p:blipFill rotWithShape="1">
          <a:blip r:embed="rId3">
            <a:alphaModFix/>
          </a:blip>
          <a:srcRect/>
          <a:stretch/>
        </p:blipFill>
        <p:spPr>
          <a:xfrm>
            <a:off x="0" y="4836079"/>
            <a:ext cx="9144000" cy="307421"/>
          </a:xfrm>
          <a:prstGeom prst="rect">
            <a:avLst/>
          </a:prstGeom>
          <a:noFill/>
          <a:ln>
            <a:noFill/>
          </a:ln>
        </p:spPr>
      </p:pic>
      <p:pic>
        <p:nvPicPr>
          <p:cNvPr id="180" name="Google Shape;180;p22"/>
          <p:cNvPicPr preferRelativeResize="0"/>
          <p:nvPr/>
        </p:nvPicPr>
        <p:blipFill rotWithShape="1">
          <a:blip r:embed="rId4">
            <a:alphaModFix/>
          </a:blip>
          <a:srcRect/>
          <a:stretch/>
        </p:blipFill>
        <p:spPr>
          <a:xfrm>
            <a:off x="6895978" y="125099"/>
            <a:ext cx="1412240" cy="485297"/>
          </a:xfrm>
          <a:prstGeom prst="rect">
            <a:avLst/>
          </a:prstGeom>
          <a:noFill/>
          <a:ln>
            <a:noFill/>
          </a:ln>
        </p:spPr>
      </p:pic>
    </p:spTree>
    <p:extLst>
      <p:ext uri="{BB962C8B-B14F-4D97-AF65-F5344CB8AC3E}">
        <p14:creationId xmlns:p14="http://schemas.microsoft.com/office/powerpoint/2010/main" val="935711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2"/>
          <p:cNvSpPr txBox="1">
            <a:spLocks noGrp="1"/>
          </p:cNvSpPr>
          <p:nvPr>
            <p:ph type="title"/>
          </p:nvPr>
        </p:nvSpPr>
        <p:spPr>
          <a:xfrm>
            <a:off x="0" y="0"/>
            <a:ext cx="9143999" cy="735496"/>
          </a:xfrm>
          <a:prstGeom prst="rect">
            <a:avLst/>
          </a:prstGeom>
          <a:solidFill>
            <a:srgbClr val="183473"/>
          </a:solidFill>
          <a:ln>
            <a:noFill/>
          </a:ln>
        </p:spPr>
        <p:txBody>
          <a:bodyPr spcFirstLastPara="1" wrap="square" lIns="640075" tIns="45700" rIns="91425" bIns="45700" anchor="ctr" anchorCtr="0">
            <a:noAutofit/>
          </a:bodyPr>
          <a:lstStyle/>
          <a:p>
            <a:pPr marL="0" lvl="0" indent="0" algn="l" rtl="0">
              <a:spcBef>
                <a:spcPts val="0"/>
              </a:spcBef>
              <a:spcAft>
                <a:spcPts val="0"/>
              </a:spcAft>
              <a:buClr>
                <a:schemeClr val="lt1"/>
              </a:buClr>
              <a:buSzPts val="3200"/>
              <a:buFont typeface="Titillium Web"/>
              <a:buNone/>
            </a:pPr>
            <a:r>
              <a:rPr lang="en-US" sz="3200" b="1" dirty="0">
                <a:solidFill>
                  <a:schemeClr val="lt1"/>
                </a:solidFill>
                <a:latin typeface="Titillium Web"/>
                <a:ea typeface="Titillium Web"/>
                <a:cs typeface="Titillium Web"/>
                <a:sym typeface="Titillium Web"/>
              </a:rPr>
              <a:t>Authorized Agent Verification</a:t>
            </a:r>
            <a:endParaRPr dirty="0"/>
          </a:p>
        </p:txBody>
      </p:sp>
      <p:sp>
        <p:nvSpPr>
          <p:cNvPr id="178" name="Google Shape;178;p22"/>
          <p:cNvSpPr txBox="1"/>
          <p:nvPr/>
        </p:nvSpPr>
        <p:spPr>
          <a:xfrm>
            <a:off x="312753" y="1105658"/>
            <a:ext cx="8518492" cy="3730421"/>
          </a:xfrm>
          <a:prstGeom prst="rect">
            <a:avLst/>
          </a:prstGeom>
          <a:noFill/>
          <a:ln>
            <a:noFill/>
          </a:ln>
        </p:spPr>
        <p:txBody>
          <a:bodyPr spcFirstLastPara="1" wrap="square" lIns="91425" tIns="45700" rIns="91425" bIns="45700" anchor="t" anchorCtr="0">
            <a:noAutofit/>
          </a:bodyPr>
          <a:lstStyle/>
          <a:p>
            <a:pPr marL="285750" indent="-285750">
              <a:buClr>
                <a:schemeClr val="bg2"/>
              </a:buClr>
              <a:buFont typeface="Arial" panose="020B0604020202020204" pitchFamily="34" charset="0"/>
              <a:buChar char="•"/>
            </a:pPr>
            <a:r>
              <a:rPr lang="en-US" sz="1500" dirty="0">
                <a:solidFill>
                  <a:schemeClr val="bg2"/>
                </a:solidFill>
                <a:latin typeface="Calibri" panose="020F0502020204030204" pitchFamily="34" charset="0"/>
                <a:ea typeface="Calibri"/>
                <a:cs typeface="Calibri" panose="020F0502020204030204" pitchFamily="34" charset="0"/>
                <a:sym typeface="Calibri"/>
              </a:rPr>
              <a:t>A request submitted by an authorized agent on behalf of a consumer must include: </a:t>
            </a:r>
          </a:p>
          <a:p>
            <a:pPr marL="738188" lvl="3" indent="-280988">
              <a:buClr>
                <a:schemeClr val="bg2"/>
              </a:buClr>
              <a:buFont typeface="Arial" panose="020B0604020202020204" pitchFamily="34" charset="0"/>
              <a:buChar char="•"/>
            </a:pPr>
            <a:r>
              <a:rPr lang="en-US" sz="1500" dirty="0">
                <a:solidFill>
                  <a:schemeClr val="bg2"/>
                </a:solidFill>
                <a:latin typeface="Calibri" panose="020F0502020204030204" pitchFamily="34" charset="0"/>
                <a:ea typeface="Calibri"/>
                <a:cs typeface="Calibri" panose="020F0502020204030204" pitchFamily="34" charset="0"/>
                <a:sym typeface="Calibri"/>
              </a:rPr>
              <a:t>The information required to process a request from a consumer; </a:t>
            </a:r>
            <a:r>
              <a:rPr lang="en-US" sz="1500" u="sng" dirty="0">
                <a:solidFill>
                  <a:schemeClr val="bg2"/>
                </a:solidFill>
                <a:latin typeface="Calibri" panose="020F0502020204030204" pitchFamily="34" charset="0"/>
                <a:ea typeface="Calibri"/>
                <a:cs typeface="Calibri" panose="020F0502020204030204" pitchFamily="34" charset="0"/>
                <a:sym typeface="Calibri"/>
              </a:rPr>
              <a:t>and</a:t>
            </a:r>
          </a:p>
          <a:p>
            <a:pPr marL="738188" lvl="3" indent="-280988">
              <a:buClr>
                <a:schemeClr val="bg2"/>
              </a:buClr>
              <a:buFont typeface="Arial" panose="020B0604020202020204" pitchFamily="34" charset="0"/>
              <a:buChar char="•"/>
            </a:pPr>
            <a:r>
              <a:rPr lang="en-US" sz="1500" b="1" i="1" dirty="0">
                <a:solidFill>
                  <a:schemeClr val="bg2"/>
                </a:solidFill>
                <a:latin typeface="Calibri" panose="020F0502020204030204" pitchFamily="34" charset="0"/>
                <a:ea typeface="Calibri"/>
                <a:cs typeface="Calibri" panose="020F0502020204030204" pitchFamily="34" charset="0"/>
                <a:sym typeface="Calibri"/>
              </a:rPr>
              <a:t>Sufficient evidence </a:t>
            </a:r>
            <a:r>
              <a:rPr lang="en-US" sz="1500" dirty="0">
                <a:solidFill>
                  <a:schemeClr val="bg2"/>
                </a:solidFill>
                <a:latin typeface="Calibri" panose="020F0502020204030204" pitchFamily="34" charset="0"/>
                <a:ea typeface="Calibri"/>
                <a:cs typeface="Calibri" panose="020F0502020204030204" pitchFamily="34" charset="0"/>
                <a:sym typeface="Calibri"/>
              </a:rPr>
              <a:t>of the authorized agent’s authorization to submit the request on behalf of the consumer. </a:t>
            </a:r>
          </a:p>
          <a:p>
            <a:pPr marL="457200" lvl="3">
              <a:buClr>
                <a:schemeClr val="bg2"/>
              </a:buClr>
            </a:pPr>
            <a:endParaRPr lang="en-US" sz="1500" b="1" dirty="0">
              <a:solidFill>
                <a:srgbClr val="1F356F"/>
              </a:solidFill>
              <a:latin typeface="Calibri" panose="020F0502020204030204" pitchFamily="34" charset="0"/>
              <a:ea typeface="Calibri"/>
              <a:cs typeface="Calibri" panose="020F0502020204030204" pitchFamily="34" charset="0"/>
              <a:sym typeface="Calibri"/>
            </a:endParaRPr>
          </a:p>
          <a:p>
            <a:pPr lvl="3">
              <a:buClr>
                <a:schemeClr val="bg2"/>
              </a:buClr>
            </a:pPr>
            <a:r>
              <a:rPr lang="en-US" sz="1500" b="1" dirty="0">
                <a:solidFill>
                  <a:schemeClr val="bg2"/>
                </a:solidFill>
                <a:latin typeface="Calibri" panose="020F0502020204030204" pitchFamily="34" charset="0"/>
                <a:ea typeface="Calibri"/>
                <a:cs typeface="Calibri" panose="020F0502020204030204" pitchFamily="34" charset="0"/>
                <a:sym typeface="Calibri"/>
              </a:rPr>
              <a:t>“Sufficient evidence” will depend on how the request comes in:</a:t>
            </a:r>
          </a:p>
          <a:p>
            <a:pPr marL="285750" lvl="3" indent="-285750">
              <a:buClr>
                <a:schemeClr val="bg2"/>
              </a:buClr>
              <a:buFont typeface="Arial" panose="020B0604020202020204" pitchFamily="34" charset="0"/>
              <a:buChar char="•"/>
            </a:pPr>
            <a:r>
              <a:rPr lang="en-US" sz="1500" dirty="0">
                <a:solidFill>
                  <a:srgbClr val="1F356F"/>
                </a:solidFill>
                <a:latin typeface="Calibri" panose="020F0502020204030204" pitchFamily="34" charset="0"/>
                <a:ea typeface="Calibri"/>
                <a:cs typeface="Calibri" panose="020F0502020204030204" pitchFamily="34" charset="0"/>
                <a:sym typeface="Calibri"/>
              </a:rPr>
              <a:t>From the consumer copying the third party?</a:t>
            </a:r>
          </a:p>
          <a:p>
            <a:pPr marL="285750" lvl="3" indent="-285750">
              <a:buClr>
                <a:schemeClr val="bg2"/>
              </a:buClr>
              <a:buFont typeface="Arial" panose="020B0604020202020204" pitchFamily="34" charset="0"/>
              <a:buChar char="•"/>
            </a:pPr>
            <a:r>
              <a:rPr lang="en-US" sz="1500" dirty="0">
                <a:solidFill>
                  <a:srgbClr val="1F356F"/>
                </a:solidFill>
                <a:latin typeface="Calibri" panose="020F0502020204030204" pitchFamily="34" charset="0"/>
                <a:ea typeface="Calibri"/>
                <a:cs typeface="Calibri" panose="020F0502020204030204" pitchFamily="34" charset="0"/>
                <a:sym typeface="Calibri"/>
              </a:rPr>
              <a:t>From a third-party platform?</a:t>
            </a:r>
          </a:p>
          <a:p>
            <a:pPr marL="285750" lvl="3" indent="-285750">
              <a:buClr>
                <a:schemeClr val="bg2"/>
              </a:buClr>
              <a:buFont typeface="Arial" panose="020B0604020202020204" pitchFamily="34" charset="0"/>
              <a:buChar char="•"/>
            </a:pPr>
            <a:r>
              <a:rPr lang="en-US" sz="1500" dirty="0">
                <a:solidFill>
                  <a:srgbClr val="1F356F"/>
                </a:solidFill>
                <a:latin typeface="Calibri" panose="020F0502020204030204" pitchFamily="34" charset="0"/>
                <a:ea typeface="Calibri"/>
                <a:cs typeface="Calibri" panose="020F0502020204030204" pitchFamily="34" charset="0"/>
                <a:sym typeface="Calibri"/>
              </a:rPr>
              <a:t>From an individual agent acting on behalf of the consumer? </a:t>
            </a:r>
          </a:p>
          <a:p>
            <a:pPr lvl="3">
              <a:buClr>
                <a:schemeClr val="bg2"/>
              </a:buClr>
            </a:pPr>
            <a:endParaRPr lang="en-US" sz="1500" dirty="0">
              <a:solidFill>
                <a:srgbClr val="1F356F"/>
              </a:solidFill>
              <a:latin typeface="Calibri" panose="020F0502020204030204" pitchFamily="34" charset="0"/>
              <a:ea typeface="Calibri"/>
              <a:cs typeface="Calibri" panose="020F0502020204030204" pitchFamily="34" charset="0"/>
              <a:sym typeface="Calibri"/>
            </a:endParaRPr>
          </a:p>
          <a:p>
            <a:pPr lvl="3">
              <a:buClr>
                <a:schemeClr val="bg2"/>
              </a:buClr>
            </a:pPr>
            <a:endParaRPr lang="en-US" sz="1500" dirty="0">
              <a:solidFill>
                <a:srgbClr val="1F356F"/>
              </a:solidFill>
              <a:latin typeface="Calibri" panose="020F0502020204030204" pitchFamily="34" charset="0"/>
              <a:ea typeface="Calibri"/>
              <a:cs typeface="Calibri" panose="020F0502020204030204" pitchFamily="34" charset="0"/>
              <a:sym typeface="Calibri"/>
            </a:endParaRPr>
          </a:p>
          <a:p>
            <a:pPr lvl="3">
              <a:buClr>
                <a:schemeClr val="bg2"/>
              </a:buClr>
            </a:pPr>
            <a:endParaRPr lang="en-US" sz="1500" b="1" dirty="0">
              <a:solidFill>
                <a:srgbClr val="1F356F"/>
              </a:solidFill>
              <a:latin typeface="Calibri" panose="020F0502020204030204" pitchFamily="34" charset="0"/>
              <a:ea typeface="Calibri"/>
              <a:cs typeface="Calibri" panose="020F0502020204030204" pitchFamily="34" charset="0"/>
              <a:sym typeface="Calibri"/>
            </a:endParaRPr>
          </a:p>
        </p:txBody>
      </p:sp>
      <p:pic>
        <p:nvPicPr>
          <p:cNvPr id="179" name="Google Shape;179;p22"/>
          <p:cNvPicPr preferRelativeResize="0"/>
          <p:nvPr/>
        </p:nvPicPr>
        <p:blipFill rotWithShape="1">
          <a:blip r:embed="rId3">
            <a:alphaModFix/>
          </a:blip>
          <a:srcRect/>
          <a:stretch/>
        </p:blipFill>
        <p:spPr>
          <a:xfrm>
            <a:off x="0" y="4836079"/>
            <a:ext cx="9144000" cy="307421"/>
          </a:xfrm>
          <a:prstGeom prst="rect">
            <a:avLst/>
          </a:prstGeom>
          <a:noFill/>
          <a:ln>
            <a:noFill/>
          </a:ln>
        </p:spPr>
      </p:pic>
      <p:pic>
        <p:nvPicPr>
          <p:cNvPr id="180" name="Google Shape;180;p22"/>
          <p:cNvPicPr preferRelativeResize="0"/>
          <p:nvPr/>
        </p:nvPicPr>
        <p:blipFill rotWithShape="1">
          <a:blip r:embed="rId4">
            <a:alphaModFix/>
          </a:blip>
          <a:srcRect/>
          <a:stretch/>
        </p:blipFill>
        <p:spPr>
          <a:xfrm>
            <a:off x="6895978" y="125099"/>
            <a:ext cx="1412240" cy="485297"/>
          </a:xfrm>
          <a:prstGeom prst="rect">
            <a:avLst/>
          </a:prstGeom>
          <a:noFill/>
          <a:ln>
            <a:noFill/>
          </a:ln>
        </p:spPr>
      </p:pic>
    </p:spTree>
    <p:extLst>
      <p:ext uri="{BB962C8B-B14F-4D97-AF65-F5344CB8AC3E}">
        <p14:creationId xmlns:p14="http://schemas.microsoft.com/office/powerpoint/2010/main" val="585445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2"/>
          <p:cNvSpPr txBox="1">
            <a:spLocks noGrp="1"/>
          </p:cNvSpPr>
          <p:nvPr>
            <p:ph type="title"/>
          </p:nvPr>
        </p:nvSpPr>
        <p:spPr>
          <a:xfrm>
            <a:off x="0" y="0"/>
            <a:ext cx="9143999" cy="735496"/>
          </a:xfrm>
          <a:prstGeom prst="rect">
            <a:avLst/>
          </a:prstGeom>
          <a:solidFill>
            <a:srgbClr val="183473"/>
          </a:solidFill>
          <a:ln>
            <a:noFill/>
          </a:ln>
        </p:spPr>
        <p:txBody>
          <a:bodyPr spcFirstLastPara="1" wrap="square" lIns="640075" tIns="45700" rIns="91425" bIns="45700" anchor="ctr" anchorCtr="0">
            <a:noAutofit/>
          </a:bodyPr>
          <a:lstStyle/>
          <a:p>
            <a:pPr lvl="0" algn="l">
              <a:buClr>
                <a:schemeClr val="lt1"/>
              </a:buClr>
              <a:buSzPts val="3200"/>
            </a:pPr>
            <a:r>
              <a:rPr lang="en-US" sz="3200" b="1" dirty="0">
                <a:solidFill>
                  <a:schemeClr val="lt1"/>
                </a:solidFill>
                <a:latin typeface="Titillium Web"/>
                <a:ea typeface="Titillium Web"/>
                <a:cs typeface="Titillium Web"/>
                <a:sym typeface="Titillium Web"/>
              </a:rPr>
              <a:t>Analysis</a:t>
            </a:r>
          </a:p>
        </p:txBody>
      </p:sp>
      <p:sp>
        <p:nvSpPr>
          <p:cNvPr id="178" name="Google Shape;178;p22"/>
          <p:cNvSpPr txBox="1"/>
          <p:nvPr/>
        </p:nvSpPr>
        <p:spPr>
          <a:xfrm>
            <a:off x="313507" y="941700"/>
            <a:ext cx="8516984" cy="3769279"/>
          </a:xfrm>
          <a:prstGeom prst="rect">
            <a:avLst/>
          </a:prstGeom>
          <a:noFill/>
          <a:ln>
            <a:noFill/>
          </a:ln>
        </p:spPr>
        <p:txBody>
          <a:bodyPr spcFirstLastPara="1" wrap="square" lIns="91425" tIns="45700" rIns="91425" bIns="45700" anchor="t" anchorCtr="0">
            <a:noAutofit/>
          </a:bodyPr>
          <a:lstStyle/>
          <a:p>
            <a:pPr marL="285750" indent="-285750" algn="just">
              <a:lnSpc>
                <a:spcPct val="120000"/>
              </a:lnSpc>
              <a:spcBef>
                <a:spcPts val="1200"/>
              </a:spcBef>
              <a:spcAft>
                <a:spcPts val="600"/>
              </a:spcAft>
              <a:buClr>
                <a:schemeClr val="bg2"/>
              </a:buClr>
              <a:buFont typeface="Arial" panose="020B0604020202020204" pitchFamily="34" charset="0"/>
              <a:buChar char="•"/>
            </a:pPr>
            <a:r>
              <a:rPr lang="en-US" sz="1500" dirty="0">
                <a:solidFill>
                  <a:schemeClr val="bg2"/>
                </a:solidFill>
                <a:latin typeface="Calibri" panose="020F0502020204030204" pitchFamily="34" charset="0"/>
                <a:ea typeface="Arial" panose="020B0604020202020204" pitchFamily="34" charset="0"/>
                <a:cs typeface="Calibri" panose="020F0502020204030204" pitchFamily="34" charset="0"/>
              </a:rPr>
              <a:t>After verifying the request, next steps are to:</a:t>
            </a:r>
          </a:p>
          <a:p>
            <a:pPr marL="1371600" lvl="0" indent="-404813" algn="just">
              <a:lnSpc>
                <a:spcPct val="120000"/>
              </a:lnSpc>
              <a:spcBef>
                <a:spcPts val="500"/>
              </a:spcBef>
              <a:spcAft>
                <a:spcPts val="300"/>
              </a:spcAft>
              <a:buClr>
                <a:schemeClr val="bg2"/>
              </a:buClr>
              <a:buFont typeface="+mj-lt"/>
              <a:buAutoNum type="alphaLcPeriod"/>
            </a:pPr>
            <a:r>
              <a:rPr lang="en-US" sz="1500" dirty="0">
                <a:solidFill>
                  <a:schemeClr val="bg2"/>
                </a:solidFill>
                <a:latin typeface="Calibri" panose="020F0502020204030204" pitchFamily="34" charset="0"/>
                <a:ea typeface="Arial" panose="020B0604020202020204" pitchFamily="34" charset="0"/>
                <a:cs typeface="Calibri" panose="020F0502020204030204" pitchFamily="34" charset="0"/>
              </a:rPr>
              <a:t>Identify the scope of the request;</a:t>
            </a:r>
          </a:p>
          <a:p>
            <a:pPr marL="1371600" lvl="0" indent="-404813" algn="just">
              <a:lnSpc>
                <a:spcPct val="120000"/>
              </a:lnSpc>
              <a:spcBef>
                <a:spcPts val="500"/>
              </a:spcBef>
              <a:spcAft>
                <a:spcPts val="300"/>
              </a:spcAft>
              <a:buClr>
                <a:schemeClr val="bg2"/>
              </a:buClr>
              <a:buFont typeface="+mj-lt"/>
              <a:buAutoNum type="alphaLcPeriod"/>
            </a:pPr>
            <a:r>
              <a:rPr lang="en-US" sz="1500" dirty="0">
                <a:solidFill>
                  <a:schemeClr val="bg2"/>
                </a:solidFill>
                <a:latin typeface="Calibri" panose="020F0502020204030204" pitchFamily="34" charset="0"/>
                <a:ea typeface="Arial" panose="020B0604020202020204" pitchFamily="34" charset="0"/>
                <a:cs typeface="Calibri" panose="020F0502020204030204" pitchFamily="34" charset="0"/>
              </a:rPr>
              <a:t>Determine whether the consumer request is manifestly unfounded or excessive; and</a:t>
            </a:r>
          </a:p>
          <a:p>
            <a:pPr marL="1371600" lvl="0" indent="-404813" algn="just">
              <a:lnSpc>
                <a:spcPct val="120000"/>
              </a:lnSpc>
              <a:spcBef>
                <a:spcPts val="500"/>
              </a:spcBef>
              <a:spcAft>
                <a:spcPts val="300"/>
              </a:spcAft>
              <a:buClr>
                <a:schemeClr val="bg2"/>
              </a:buClr>
              <a:buFont typeface="+mj-lt"/>
              <a:buAutoNum type="alphaLcPeriod"/>
            </a:pPr>
            <a:r>
              <a:rPr lang="en-US" sz="1500" dirty="0">
                <a:solidFill>
                  <a:schemeClr val="bg2"/>
                </a:solidFill>
                <a:latin typeface="Calibri" panose="020F0502020204030204" pitchFamily="34" charset="0"/>
                <a:ea typeface="Arial" panose="020B0604020202020204" pitchFamily="34" charset="0"/>
                <a:cs typeface="Calibri" panose="020F0502020204030204" pitchFamily="34" charset="0"/>
              </a:rPr>
              <a:t>Confirm whether any exceptions apply to the request.</a:t>
            </a:r>
          </a:p>
          <a:p>
            <a:pPr algn="just">
              <a:lnSpc>
                <a:spcPct val="120000"/>
              </a:lnSpc>
              <a:spcBef>
                <a:spcPts val="1200"/>
              </a:spcBef>
              <a:spcAft>
                <a:spcPts val="600"/>
              </a:spcAft>
              <a:buClr>
                <a:schemeClr val="bg2"/>
              </a:buClr>
            </a:pPr>
            <a:r>
              <a:rPr lang="en-US" sz="1500" i="1" dirty="0">
                <a:solidFill>
                  <a:schemeClr val="bg2"/>
                </a:solidFill>
                <a:latin typeface="Calibri" panose="020F0502020204030204" pitchFamily="34" charset="0"/>
                <a:ea typeface="Arial" panose="020B0604020202020204" pitchFamily="34" charset="0"/>
                <a:cs typeface="Calibri" panose="020F0502020204030204" pitchFamily="34" charset="0"/>
              </a:rPr>
              <a:t>There is no requirement that the above actions be taken in order. The appropriate approach to analyzing each consumer request is made on case-by-case basis.</a:t>
            </a:r>
          </a:p>
        </p:txBody>
      </p:sp>
      <p:pic>
        <p:nvPicPr>
          <p:cNvPr id="179" name="Google Shape;179;p22"/>
          <p:cNvPicPr preferRelativeResize="0"/>
          <p:nvPr/>
        </p:nvPicPr>
        <p:blipFill rotWithShape="1">
          <a:blip r:embed="rId3">
            <a:alphaModFix/>
          </a:blip>
          <a:srcRect/>
          <a:stretch/>
        </p:blipFill>
        <p:spPr>
          <a:xfrm>
            <a:off x="0" y="4836079"/>
            <a:ext cx="9144000" cy="307421"/>
          </a:xfrm>
          <a:prstGeom prst="rect">
            <a:avLst/>
          </a:prstGeom>
          <a:noFill/>
          <a:ln>
            <a:noFill/>
          </a:ln>
        </p:spPr>
      </p:pic>
      <p:pic>
        <p:nvPicPr>
          <p:cNvPr id="180" name="Google Shape;180;p22"/>
          <p:cNvPicPr preferRelativeResize="0"/>
          <p:nvPr/>
        </p:nvPicPr>
        <p:blipFill rotWithShape="1">
          <a:blip r:embed="rId4">
            <a:alphaModFix/>
          </a:blip>
          <a:srcRect/>
          <a:stretch/>
        </p:blipFill>
        <p:spPr>
          <a:xfrm>
            <a:off x="6895978" y="125099"/>
            <a:ext cx="1412240" cy="485297"/>
          </a:xfrm>
          <a:prstGeom prst="rect">
            <a:avLst/>
          </a:prstGeom>
          <a:noFill/>
          <a:ln>
            <a:noFill/>
          </a:ln>
        </p:spPr>
      </p:pic>
    </p:spTree>
    <p:extLst>
      <p:ext uri="{BB962C8B-B14F-4D97-AF65-F5344CB8AC3E}">
        <p14:creationId xmlns:p14="http://schemas.microsoft.com/office/powerpoint/2010/main" val="3362799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23"/>
          <p:cNvPicPr preferRelativeResize="0"/>
          <p:nvPr/>
        </p:nvPicPr>
        <p:blipFill rotWithShape="1">
          <a:blip r:embed="rId3">
            <a:alphaModFix/>
          </a:blip>
          <a:srcRect/>
          <a:stretch/>
        </p:blipFill>
        <p:spPr>
          <a:xfrm>
            <a:off x="0" y="0"/>
            <a:ext cx="9144000" cy="4237771"/>
          </a:xfrm>
          <a:prstGeom prst="rect">
            <a:avLst/>
          </a:prstGeom>
          <a:noFill/>
          <a:ln>
            <a:noFill/>
          </a:ln>
        </p:spPr>
      </p:pic>
      <p:sp>
        <p:nvSpPr>
          <p:cNvPr id="187" name="Google Shape;187;p23"/>
          <p:cNvSpPr/>
          <p:nvPr/>
        </p:nvSpPr>
        <p:spPr>
          <a:xfrm>
            <a:off x="4324227" y="834095"/>
            <a:ext cx="4819800" cy="2569500"/>
          </a:xfrm>
          <a:prstGeom prst="rect">
            <a:avLst/>
          </a:prstGeom>
          <a:solidFill>
            <a:srgbClr val="0C1E53"/>
          </a:solidFill>
          <a:ln w="9525" cap="flat" cmpd="sng">
            <a:solidFill>
              <a:srgbClr val="4A7DBA"/>
            </a:solidFill>
            <a:prstDash val="solid"/>
            <a:round/>
            <a:headEnd type="none" w="sm" len="sm"/>
            <a:tailEnd type="none" w="sm" len="sm"/>
          </a:ln>
        </p:spPr>
        <p:txBody>
          <a:bodyPr spcFirstLastPara="1" wrap="square" lIns="457200" tIns="45700" rIns="91425" bIns="45700" anchor="ctr" anchorCtr="0">
            <a:noAutofit/>
          </a:bodyPr>
          <a:lstStyle/>
          <a:p>
            <a:pPr marL="0" marR="0" lvl="0" indent="0" algn="l" rtl="0">
              <a:spcBef>
                <a:spcPts val="0"/>
              </a:spcBef>
              <a:spcAft>
                <a:spcPts val="0"/>
              </a:spcAft>
              <a:buNone/>
            </a:pPr>
            <a:endParaRPr sz="1400" b="1" dirty="0">
              <a:solidFill>
                <a:schemeClr val="lt1"/>
              </a:solidFill>
              <a:latin typeface="Titillium Web"/>
              <a:ea typeface="Titillium Web"/>
              <a:cs typeface="Titillium Web"/>
              <a:sym typeface="Titillium Web"/>
            </a:endParaRPr>
          </a:p>
          <a:p>
            <a:pPr marL="0" marR="0" lvl="0" indent="0" algn="l" rtl="0">
              <a:spcBef>
                <a:spcPts val="0"/>
              </a:spcBef>
              <a:spcAft>
                <a:spcPts val="0"/>
              </a:spcAft>
              <a:buNone/>
            </a:pPr>
            <a:endParaRPr sz="1800" b="1" dirty="0">
              <a:solidFill>
                <a:schemeClr val="lt1"/>
              </a:solidFill>
              <a:latin typeface="Titillium Web"/>
              <a:ea typeface="Titillium Web"/>
              <a:cs typeface="Titillium Web"/>
              <a:sym typeface="Titillium Web"/>
            </a:endParaRPr>
          </a:p>
          <a:p>
            <a:pPr marL="0" marR="0" lvl="0" indent="0" algn="l" rtl="0">
              <a:spcBef>
                <a:spcPts val="0"/>
              </a:spcBef>
              <a:spcAft>
                <a:spcPts val="0"/>
              </a:spcAft>
              <a:buNone/>
            </a:pPr>
            <a:r>
              <a:rPr lang="en-US" sz="3200" b="1" dirty="0">
                <a:solidFill>
                  <a:schemeClr val="lt1"/>
                </a:solidFill>
                <a:latin typeface="Titillium Web"/>
                <a:ea typeface="Titillium Web"/>
                <a:cs typeface="Titillium Web"/>
                <a:sym typeface="Titillium Web"/>
              </a:rPr>
              <a:t>Fulfillment</a:t>
            </a:r>
            <a:endParaRPr dirty="0"/>
          </a:p>
          <a:p>
            <a:pPr marL="0" marR="0" lvl="0" indent="0" algn="l" rtl="0">
              <a:spcBef>
                <a:spcPts val="0"/>
              </a:spcBef>
              <a:spcAft>
                <a:spcPts val="0"/>
              </a:spcAft>
              <a:buNone/>
            </a:pPr>
            <a:endParaRPr sz="1800" b="1" dirty="0">
              <a:solidFill>
                <a:schemeClr val="lt1"/>
              </a:solidFill>
              <a:latin typeface="Titillium Web"/>
              <a:ea typeface="Titillium Web"/>
              <a:cs typeface="Titillium Web"/>
              <a:sym typeface="Titillium Web"/>
            </a:endParaRPr>
          </a:p>
          <a:p>
            <a:pPr marL="0" marR="0" lvl="0" indent="0" algn="l" rtl="0">
              <a:spcBef>
                <a:spcPts val="0"/>
              </a:spcBef>
              <a:spcAft>
                <a:spcPts val="0"/>
              </a:spcAft>
              <a:buNone/>
            </a:pPr>
            <a:endParaRPr sz="1800" b="1" dirty="0">
              <a:solidFill>
                <a:schemeClr val="lt1"/>
              </a:solidFill>
              <a:latin typeface="Titillium Web"/>
              <a:ea typeface="Titillium Web"/>
              <a:cs typeface="Titillium Web"/>
              <a:sym typeface="Titillium Web"/>
            </a:endParaRPr>
          </a:p>
        </p:txBody>
      </p:sp>
      <p:pic>
        <p:nvPicPr>
          <p:cNvPr id="188" name="Google Shape;188;p23"/>
          <p:cNvPicPr preferRelativeResize="0"/>
          <p:nvPr/>
        </p:nvPicPr>
        <p:blipFill rotWithShape="1">
          <a:blip r:embed="rId4">
            <a:alphaModFix/>
          </a:blip>
          <a:srcRect/>
          <a:stretch/>
        </p:blipFill>
        <p:spPr>
          <a:xfrm>
            <a:off x="161212" y="4378730"/>
            <a:ext cx="1928845" cy="66237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4"/>
          <p:cNvSpPr txBox="1">
            <a:spLocks noGrp="1"/>
          </p:cNvSpPr>
          <p:nvPr>
            <p:ph type="title"/>
          </p:nvPr>
        </p:nvSpPr>
        <p:spPr>
          <a:xfrm>
            <a:off x="0" y="0"/>
            <a:ext cx="9144000" cy="735600"/>
          </a:xfrm>
          <a:prstGeom prst="rect">
            <a:avLst/>
          </a:prstGeom>
          <a:solidFill>
            <a:srgbClr val="183473"/>
          </a:solidFill>
          <a:ln>
            <a:noFill/>
          </a:ln>
        </p:spPr>
        <p:txBody>
          <a:bodyPr spcFirstLastPara="1" wrap="square" lIns="640075" tIns="45700" rIns="91425" bIns="45700" anchor="ctr" anchorCtr="0">
            <a:noAutofit/>
          </a:bodyPr>
          <a:lstStyle/>
          <a:p>
            <a:pPr marL="0" lvl="0" indent="0" algn="l" rtl="0">
              <a:spcBef>
                <a:spcPts val="0"/>
              </a:spcBef>
              <a:spcAft>
                <a:spcPts val="0"/>
              </a:spcAft>
              <a:buClr>
                <a:schemeClr val="lt1"/>
              </a:buClr>
              <a:buSzPts val="3200"/>
              <a:buFont typeface="Titillium Web"/>
              <a:buNone/>
            </a:pPr>
            <a:r>
              <a:rPr lang="en-US" sz="3200" b="1" dirty="0">
                <a:solidFill>
                  <a:schemeClr val="lt1"/>
                </a:solidFill>
                <a:latin typeface="Titillium Web"/>
                <a:sym typeface="Titillium Web"/>
              </a:rPr>
              <a:t>Fulfillment</a:t>
            </a:r>
            <a:endParaRPr dirty="0"/>
          </a:p>
        </p:txBody>
      </p:sp>
      <p:sp>
        <p:nvSpPr>
          <p:cNvPr id="195" name="Google Shape;195;p24"/>
          <p:cNvSpPr txBox="1"/>
          <p:nvPr/>
        </p:nvSpPr>
        <p:spPr>
          <a:xfrm>
            <a:off x="269087" y="1509900"/>
            <a:ext cx="8773200" cy="2123700"/>
          </a:xfrm>
          <a:prstGeom prst="rect">
            <a:avLst/>
          </a:prstGeom>
          <a:noFill/>
          <a:ln>
            <a:noFill/>
          </a:ln>
        </p:spPr>
        <p:txBody>
          <a:bodyPr spcFirstLastPara="1" wrap="square" lIns="91425" tIns="45700" rIns="91425" bIns="45700" anchor="t" anchorCtr="0">
            <a:noAutofit/>
          </a:bodyPr>
          <a:lstStyle/>
          <a:p>
            <a:pPr marL="457200" lvl="0" indent="-342900" algn="l" rtl="0">
              <a:lnSpc>
                <a:spcPct val="150000"/>
              </a:lnSpc>
              <a:spcBef>
                <a:spcPts val="0"/>
              </a:spcBef>
              <a:spcAft>
                <a:spcPts val="0"/>
              </a:spcAft>
              <a:buClr>
                <a:srgbClr val="1F356F"/>
              </a:buClr>
              <a:buSzPts val="1800"/>
              <a:buFont typeface="Calibri"/>
              <a:buChar char="●"/>
            </a:pPr>
            <a:r>
              <a:rPr lang="en-US" sz="1600" b="1" dirty="0">
                <a:solidFill>
                  <a:srgbClr val="1F356F"/>
                </a:solidFill>
                <a:latin typeface="Calibri"/>
                <a:ea typeface="Calibri"/>
                <a:cs typeface="Calibri"/>
                <a:sym typeface="Calibri"/>
              </a:rPr>
              <a:t>Data Inventory: Where do we find the data? What are we processing? Whose data is it?</a:t>
            </a:r>
          </a:p>
          <a:p>
            <a:pPr marL="457200" lvl="0" indent="-342900">
              <a:lnSpc>
                <a:spcPct val="150000"/>
              </a:lnSpc>
              <a:buClr>
                <a:srgbClr val="1F356F"/>
              </a:buClr>
              <a:buSzPts val="1800"/>
              <a:buFont typeface="Calibri"/>
              <a:buChar char="●"/>
            </a:pPr>
            <a:r>
              <a:rPr lang="en-US" sz="1600" b="1" dirty="0">
                <a:solidFill>
                  <a:srgbClr val="1F356F"/>
                </a:solidFill>
                <a:latin typeface="Calibri"/>
                <a:ea typeface="Calibri"/>
                <a:cs typeface="Calibri"/>
                <a:sym typeface="Calibri"/>
              </a:rPr>
              <a:t>What is included in our response? How do we define personal information vs. non personal information</a:t>
            </a:r>
          </a:p>
          <a:p>
            <a:pPr marL="457200" indent="-342900">
              <a:lnSpc>
                <a:spcPct val="150000"/>
              </a:lnSpc>
              <a:buClr>
                <a:srgbClr val="1F356F"/>
              </a:buClr>
              <a:buSzPts val="1800"/>
              <a:buFont typeface="Calibri"/>
              <a:buChar char="●"/>
            </a:pPr>
            <a:r>
              <a:rPr lang="en-US" sz="1600" b="1" dirty="0">
                <a:solidFill>
                  <a:srgbClr val="1F356F"/>
                </a:solidFill>
                <a:latin typeface="Calibri"/>
                <a:ea typeface="Calibri"/>
                <a:cs typeface="Calibri"/>
                <a:sym typeface="Calibri"/>
              </a:rPr>
              <a:t>Third party data providers- how to manage the data that they have</a:t>
            </a:r>
            <a:endParaRPr sz="1600" b="1" dirty="0">
              <a:solidFill>
                <a:srgbClr val="1F356F"/>
              </a:solidFill>
              <a:latin typeface="Calibri"/>
              <a:ea typeface="Calibri"/>
              <a:cs typeface="Calibri"/>
              <a:sym typeface="Calibri"/>
            </a:endParaRPr>
          </a:p>
          <a:p>
            <a:pPr marL="457200" lvl="0" indent="-342900" algn="l" rtl="0">
              <a:lnSpc>
                <a:spcPct val="150000"/>
              </a:lnSpc>
              <a:spcBef>
                <a:spcPts val="0"/>
              </a:spcBef>
              <a:spcAft>
                <a:spcPts val="0"/>
              </a:spcAft>
              <a:buClr>
                <a:srgbClr val="1F356F"/>
              </a:buClr>
              <a:buSzPts val="1800"/>
              <a:buFont typeface="Calibri"/>
              <a:buChar char="●"/>
            </a:pPr>
            <a:r>
              <a:rPr lang="en-US" sz="1600" b="1" dirty="0">
                <a:solidFill>
                  <a:srgbClr val="1F356F"/>
                </a:solidFill>
                <a:latin typeface="Calibri"/>
                <a:ea typeface="Calibri"/>
                <a:cs typeface="Calibri"/>
                <a:sym typeface="Calibri"/>
              </a:rPr>
              <a:t>Response </a:t>
            </a:r>
            <a:endParaRPr sz="1600" b="1" dirty="0">
              <a:solidFill>
                <a:srgbClr val="1F356F"/>
              </a:solidFill>
              <a:latin typeface="Calibri"/>
              <a:ea typeface="Calibri"/>
              <a:cs typeface="Calibri"/>
              <a:sym typeface="Calibri"/>
            </a:endParaRPr>
          </a:p>
          <a:p>
            <a:pPr marL="914400" marR="0" lvl="0" indent="0" algn="l" rtl="0">
              <a:lnSpc>
                <a:spcPct val="150000"/>
              </a:lnSpc>
              <a:spcBef>
                <a:spcPts val="0"/>
              </a:spcBef>
              <a:spcAft>
                <a:spcPts val="0"/>
              </a:spcAft>
              <a:buNone/>
            </a:pPr>
            <a:endParaRPr sz="1600" b="1" dirty="0">
              <a:solidFill>
                <a:srgbClr val="1F356F"/>
              </a:solidFill>
              <a:latin typeface="Calibri"/>
              <a:ea typeface="Calibri"/>
              <a:cs typeface="Calibri"/>
              <a:sym typeface="Calibri"/>
            </a:endParaRPr>
          </a:p>
        </p:txBody>
      </p:sp>
      <p:pic>
        <p:nvPicPr>
          <p:cNvPr id="196" name="Google Shape;196;p24"/>
          <p:cNvPicPr preferRelativeResize="0"/>
          <p:nvPr/>
        </p:nvPicPr>
        <p:blipFill rotWithShape="1">
          <a:blip r:embed="rId3">
            <a:alphaModFix/>
          </a:blip>
          <a:srcRect/>
          <a:stretch/>
        </p:blipFill>
        <p:spPr>
          <a:xfrm>
            <a:off x="0" y="4836079"/>
            <a:ext cx="9144000" cy="307421"/>
          </a:xfrm>
          <a:prstGeom prst="rect">
            <a:avLst/>
          </a:prstGeom>
          <a:noFill/>
          <a:ln>
            <a:noFill/>
          </a:ln>
        </p:spPr>
      </p:pic>
      <p:pic>
        <p:nvPicPr>
          <p:cNvPr id="197" name="Google Shape;197;p24"/>
          <p:cNvPicPr preferRelativeResize="0"/>
          <p:nvPr/>
        </p:nvPicPr>
        <p:blipFill rotWithShape="1">
          <a:blip r:embed="rId4">
            <a:alphaModFix/>
          </a:blip>
          <a:srcRect/>
          <a:stretch/>
        </p:blipFill>
        <p:spPr>
          <a:xfrm>
            <a:off x="6895978" y="125099"/>
            <a:ext cx="1412240" cy="485297"/>
          </a:xfrm>
          <a:prstGeom prst="rect">
            <a:avLst/>
          </a:prstGeom>
          <a:noFill/>
          <a:ln>
            <a:noFill/>
          </a:ln>
        </p:spPr>
      </p:pic>
    </p:spTree>
    <p:extLst>
      <p:ext uri="{BB962C8B-B14F-4D97-AF65-F5344CB8AC3E}">
        <p14:creationId xmlns:p14="http://schemas.microsoft.com/office/powerpoint/2010/main" val="1732026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0" y="0"/>
            <a:ext cx="9143999" cy="735496"/>
          </a:xfrm>
          <a:prstGeom prst="rect">
            <a:avLst/>
          </a:prstGeom>
          <a:solidFill>
            <a:srgbClr val="183473"/>
          </a:solidFill>
          <a:ln>
            <a:noFill/>
          </a:ln>
        </p:spPr>
        <p:txBody>
          <a:bodyPr spcFirstLastPara="1" wrap="square" lIns="640075" tIns="45700" rIns="91425" bIns="45700" anchor="ctr" anchorCtr="0">
            <a:noAutofit/>
          </a:bodyPr>
          <a:lstStyle/>
          <a:p>
            <a:pPr marL="0" lvl="0" indent="0" algn="l" rtl="0">
              <a:spcBef>
                <a:spcPts val="0"/>
              </a:spcBef>
              <a:spcAft>
                <a:spcPts val="0"/>
              </a:spcAft>
              <a:buClr>
                <a:schemeClr val="lt1"/>
              </a:buClr>
              <a:buSzPts val="3200"/>
              <a:buFont typeface="Titillium Web"/>
              <a:buNone/>
            </a:pPr>
            <a:r>
              <a:rPr lang="en-US" sz="3200" b="1">
                <a:solidFill>
                  <a:schemeClr val="lt1"/>
                </a:solidFill>
                <a:latin typeface="Titillium Web"/>
                <a:ea typeface="Titillium Web"/>
                <a:cs typeface="Titillium Web"/>
                <a:sym typeface="Titillium Web"/>
              </a:rPr>
              <a:t>Speaker</a:t>
            </a:r>
            <a:endParaRPr/>
          </a:p>
        </p:txBody>
      </p:sp>
      <p:sp>
        <p:nvSpPr>
          <p:cNvPr id="98" name="Google Shape;98;p14"/>
          <p:cNvSpPr txBox="1"/>
          <p:nvPr/>
        </p:nvSpPr>
        <p:spPr>
          <a:xfrm>
            <a:off x="447550" y="1125862"/>
            <a:ext cx="5588100" cy="1820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dirty="0">
                <a:solidFill>
                  <a:srgbClr val="262626"/>
                </a:solidFill>
                <a:latin typeface="Calibri"/>
                <a:ea typeface="Calibri"/>
                <a:cs typeface="Calibri"/>
                <a:sym typeface="Calibri"/>
              </a:rPr>
              <a:t>Heather </a:t>
            </a:r>
            <a:r>
              <a:rPr lang="en-US" sz="2400" b="1" dirty="0" err="1">
                <a:solidFill>
                  <a:srgbClr val="262626"/>
                </a:solidFill>
                <a:latin typeface="Calibri"/>
                <a:ea typeface="Calibri"/>
                <a:cs typeface="Calibri"/>
                <a:sym typeface="Calibri"/>
              </a:rPr>
              <a:t>Federman</a:t>
            </a:r>
            <a:endParaRPr dirty="0">
              <a:latin typeface="Calibri"/>
              <a:ea typeface="Calibri"/>
              <a:cs typeface="Calibri"/>
              <a:sym typeface="Calibri"/>
            </a:endParaRPr>
          </a:p>
          <a:p>
            <a:pPr marL="0" marR="0" lvl="0" indent="0" algn="l" rtl="0">
              <a:spcBef>
                <a:spcPts val="0"/>
              </a:spcBef>
              <a:spcAft>
                <a:spcPts val="0"/>
              </a:spcAft>
              <a:buNone/>
            </a:pPr>
            <a:r>
              <a:rPr lang="en-US" sz="1800" dirty="0">
                <a:solidFill>
                  <a:srgbClr val="3F3F3F"/>
                </a:solidFill>
                <a:latin typeface="Calibri"/>
                <a:ea typeface="Calibri"/>
                <a:cs typeface="Calibri"/>
                <a:sym typeface="Calibri"/>
              </a:rPr>
              <a:t>VP of Privacy &amp; Policy</a:t>
            </a:r>
            <a:endParaRPr dirty="0">
              <a:latin typeface="Calibri"/>
              <a:ea typeface="Calibri"/>
              <a:cs typeface="Calibri"/>
              <a:sym typeface="Calibri"/>
            </a:endParaRPr>
          </a:p>
          <a:p>
            <a:pPr marL="0" marR="0" lvl="0" indent="0" algn="l" rtl="0">
              <a:spcBef>
                <a:spcPts val="0"/>
              </a:spcBef>
              <a:spcAft>
                <a:spcPts val="0"/>
              </a:spcAft>
              <a:buNone/>
            </a:pPr>
            <a:r>
              <a:rPr lang="en-US" sz="1800" b="1" dirty="0" err="1">
                <a:solidFill>
                  <a:schemeClr val="tx1"/>
                </a:solidFill>
                <a:latin typeface="Calibri"/>
                <a:ea typeface="Calibri"/>
                <a:cs typeface="Calibri"/>
                <a:sym typeface="Calibri"/>
              </a:rPr>
              <a:t>BigID</a:t>
            </a:r>
            <a:r>
              <a:rPr lang="en-US" sz="1800" b="1" dirty="0">
                <a:solidFill>
                  <a:schemeClr val="tx1"/>
                </a:solidFill>
                <a:latin typeface="Calibri"/>
                <a:ea typeface="Calibri"/>
                <a:cs typeface="Calibri"/>
                <a:sym typeface="Calibri"/>
              </a:rPr>
              <a:t> </a:t>
            </a:r>
            <a:endParaRPr sz="1800" b="1" dirty="0">
              <a:solidFill>
                <a:schemeClr val="tx1"/>
              </a:solidFill>
              <a:latin typeface="Calibri"/>
              <a:ea typeface="Calibri"/>
              <a:cs typeface="Calibri"/>
              <a:sym typeface="Calibri"/>
            </a:endParaRPr>
          </a:p>
          <a:p>
            <a:pPr marL="0" lvl="0" indent="0" algn="l" rtl="0">
              <a:lnSpc>
                <a:spcPct val="115000"/>
              </a:lnSpc>
              <a:spcBef>
                <a:spcPts val="1000"/>
              </a:spcBef>
              <a:spcAft>
                <a:spcPts val="0"/>
              </a:spcAft>
              <a:buSzPts val="1100"/>
              <a:buNone/>
            </a:pPr>
            <a:r>
              <a:rPr lang="en-US" sz="1100" dirty="0">
                <a:solidFill>
                  <a:srgbClr val="222222"/>
                </a:solidFill>
                <a:highlight>
                  <a:srgbClr val="FFFFFF"/>
                </a:highlight>
                <a:latin typeface="Calibri"/>
                <a:ea typeface="Calibri"/>
                <a:cs typeface="Calibri"/>
                <a:sym typeface="Calibri"/>
              </a:rPr>
              <a:t>Heather </a:t>
            </a:r>
            <a:r>
              <a:rPr lang="en-US" sz="1100" dirty="0" err="1">
                <a:solidFill>
                  <a:srgbClr val="222222"/>
                </a:solidFill>
                <a:highlight>
                  <a:srgbClr val="FFFFFF"/>
                </a:highlight>
                <a:latin typeface="Calibri"/>
                <a:ea typeface="Calibri"/>
                <a:cs typeface="Calibri"/>
                <a:sym typeface="Calibri"/>
              </a:rPr>
              <a:t>Federman</a:t>
            </a:r>
            <a:r>
              <a:rPr lang="en-US" sz="1100" dirty="0">
                <a:solidFill>
                  <a:srgbClr val="222222"/>
                </a:solidFill>
                <a:highlight>
                  <a:srgbClr val="FFFFFF"/>
                </a:highlight>
                <a:latin typeface="Calibri"/>
                <a:ea typeface="Calibri"/>
                <a:cs typeface="Calibri"/>
                <a:sym typeface="Calibri"/>
              </a:rPr>
              <a:t> is the Vice President of Privacy &amp; Policy at </a:t>
            </a:r>
            <a:r>
              <a:rPr lang="en-US" sz="1100" dirty="0" err="1">
                <a:solidFill>
                  <a:srgbClr val="222222"/>
                </a:solidFill>
                <a:highlight>
                  <a:srgbClr val="FFFFFF"/>
                </a:highlight>
                <a:latin typeface="Calibri"/>
                <a:ea typeface="Calibri"/>
                <a:cs typeface="Calibri"/>
                <a:sym typeface="Calibri"/>
              </a:rPr>
              <a:t>BigID</a:t>
            </a:r>
            <a:r>
              <a:rPr lang="en-US" sz="1100" dirty="0">
                <a:solidFill>
                  <a:srgbClr val="222222"/>
                </a:solidFill>
                <a:highlight>
                  <a:srgbClr val="FFFFFF"/>
                </a:highlight>
                <a:latin typeface="Calibri"/>
                <a:ea typeface="Calibri"/>
                <a:cs typeface="Calibri"/>
                <a:sym typeface="Calibri"/>
              </a:rPr>
              <a:t>, where she manages and leads initiatives related to privacy evangelism, product innovation, internal compliance and industry collaboration. </a:t>
            </a:r>
            <a:endParaRPr sz="1100" dirty="0">
              <a:solidFill>
                <a:srgbClr val="222222"/>
              </a:solidFill>
              <a:highlight>
                <a:srgbClr val="FFFFFF"/>
              </a:highlight>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US" sz="1100" dirty="0">
                <a:solidFill>
                  <a:srgbClr val="222222"/>
                </a:solidFill>
                <a:highlight>
                  <a:srgbClr val="FFFFFF"/>
                </a:highlight>
                <a:latin typeface="Calibri"/>
                <a:ea typeface="Calibri"/>
                <a:cs typeface="Calibri"/>
                <a:sym typeface="Calibri"/>
              </a:rPr>
              <a:t>Prior to </a:t>
            </a:r>
            <a:r>
              <a:rPr lang="en-US" sz="1100" dirty="0" err="1">
                <a:solidFill>
                  <a:srgbClr val="222222"/>
                </a:solidFill>
                <a:highlight>
                  <a:srgbClr val="FFFFFF"/>
                </a:highlight>
                <a:latin typeface="Calibri"/>
                <a:ea typeface="Calibri"/>
                <a:cs typeface="Calibri"/>
                <a:sym typeface="Calibri"/>
              </a:rPr>
              <a:t>BigID</a:t>
            </a:r>
            <a:r>
              <a:rPr lang="en-US" sz="1100" dirty="0">
                <a:solidFill>
                  <a:srgbClr val="222222"/>
                </a:solidFill>
                <a:highlight>
                  <a:srgbClr val="FFFFFF"/>
                </a:highlight>
                <a:latin typeface="Calibri"/>
                <a:ea typeface="Calibri"/>
                <a:cs typeface="Calibri"/>
                <a:sym typeface="Calibri"/>
              </a:rPr>
              <a:t>, Heath was the Director of Privacy &amp; Data Risk at Macy’s Inc., managing policies, programs, communications and training. Heather was also the Senior Privacy Manager at American Express Co., focusing on AMEX’s global brand, marketing and digital partnerships. She previously served as a Legal &amp; Policy Fellow for the </a:t>
            </a:r>
            <a:r>
              <a:rPr lang="en-US" sz="1100" u="sng" dirty="0">
                <a:solidFill>
                  <a:srgbClr val="0C7EC0"/>
                </a:solidFill>
                <a:highlight>
                  <a:srgbClr val="FFFFFF"/>
                </a:highlight>
                <a:latin typeface="Calibri"/>
                <a:ea typeface="Calibri"/>
                <a:cs typeface="Calibri"/>
                <a:sym typeface="Calibri"/>
                <a:hlinkClick r:id="rId3">
                  <a:extLst>
                    <a:ext uri="{A12FA001-AC4F-418D-AE19-62706E023703}">
                      <ahyp:hlinkClr xmlns:ahyp="http://schemas.microsoft.com/office/drawing/2018/hyperlinkcolor" val="tx"/>
                    </a:ext>
                  </a:extLst>
                </a:hlinkClick>
              </a:rPr>
              <a:t>Future of Privacy Forum</a:t>
            </a:r>
            <a:r>
              <a:rPr lang="en-US" sz="1100" dirty="0">
                <a:solidFill>
                  <a:srgbClr val="222222"/>
                </a:solidFill>
                <a:highlight>
                  <a:srgbClr val="FFFFFF"/>
                </a:highlight>
                <a:latin typeface="Calibri"/>
                <a:ea typeface="Calibri"/>
                <a:cs typeface="Calibri"/>
                <a:sym typeface="Calibri"/>
              </a:rPr>
              <a:t> and as the Public Policy Director for the </a:t>
            </a:r>
            <a:r>
              <a:rPr lang="en-US" sz="1100" u="sng" dirty="0">
                <a:solidFill>
                  <a:srgbClr val="0C7EC0"/>
                </a:solidFill>
                <a:highlight>
                  <a:srgbClr val="FFFFFF"/>
                </a:highlight>
                <a:latin typeface="Calibri"/>
                <a:ea typeface="Calibri"/>
                <a:cs typeface="Calibri"/>
                <a:sym typeface="Calibri"/>
                <a:hlinkClick r:id="rId4">
                  <a:extLst>
                    <a:ext uri="{A12FA001-AC4F-418D-AE19-62706E023703}">
                      <ahyp:hlinkClr xmlns:ahyp="http://schemas.microsoft.com/office/drawing/2018/hyperlinkcolor" val="tx"/>
                    </a:ext>
                  </a:extLst>
                </a:hlinkClick>
              </a:rPr>
              <a:t>Online Trust Alliance</a:t>
            </a:r>
            <a:r>
              <a:rPr lang="en-US" sz="1100" dirty="0">
                <a:solidFill>
                  <a:srgbClr val="222222"/>
                </a:solidFill>
                <a:highlight>
                  <a:srgbClr val="FFFFFF"/>
                </a:highlight>
                <a:latin typeface="Calibri"/>
                <a:ea typeface="Calibri"/>
                <a:cs typeface="Calibri"/>
                <a:sym typeface="Calibri"/>
              </a:rPr>
              <a:t>, working with companies, regulators and advocates to further FPF’s mission in advancing responsible data practices and OTA’s mission in establishing trust in the online ecosystem. </a:t>
            </a:r>
            <a:endParaRPr sz="1100" dirty="0">
              <a:solidFill>
                <a:srgbClr val="222222"/>
              </a:solidFill>
              <a:highlight>
                <a:srgbClr val="FFFFFF"/>
              </a:highlight>
              <a:latin typeface="Calibri"/>
              <a:ea typeface="Calibri"/>
              <a:cs typeface="Calibri"/>
              <a:sym typeface="Calibri"/>
            </a:endParaRPr>
          </a:p>
          <a:p>
            <a:pPr marL="0" lvl="0" indent="0" algn="l" rtl="0">
              <a:lnSpc>
                <a:spcPct val="135000"/>
              </a:lnSpc>
              <a:spcBef>
                <a:spcPts val="1000"/>
              </a:spcBef>
              <a:spcAft>
                <a:spcPts val="0"/>
              </a:spcAft>
              <a:buClr>
                <a:schemeClr val="dk1"/>
              </a:buClr>
              <a:buSzPts val="1100"/>
              <a:buFont typeface="Arial"/>
              <a:buNone/>
            </a:pPr>
            <a:endParaRPr sz="10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rgbClr val="3F3F3F"/>
              </a:solidFill>
              <a:latin typeface="Calibri"/>
              <a:ea typeface="Calibri"/>
              <a:cs typeface="Calibri"/>
              <a:sym typeface="Calibri"/>
            </a:endParaRPr>
          </a:p>
          <a:p>
            <a:pPr marL="0" marR="0" lvl="0" indent="0" algn="l" rtl="0">
              <a:lnSpc>
                <a:spcPct val="130000"/>
              </a:lnSpc>
              <a:spcBef>
                <a:spcPts val="0"/>
              </a:spcBef>
              <a:spcAft>
                <a:spcPts val="0"/>
              </a:spcAft>
              <a:buNone/>
            </a:pPr>
            <a:endParaRPr sz="1400" dirty="0">
              <a:solidFill>
                <a:srgbClr val="3F3F3F"/>
              </a:solidFill>
              <a:latin typeface="Calibri"/>
              <a:ea typeface="Calibri"/>
              <a:cs typeface="Calibri"/>
              <a:sym typeface="Calibri"/>
            </a:endParaRPr>
          </a:p>
        </p:txBody>
      </p:sp>
      <p:pic>
        <p:nvPicPr>
          <p:cNvPr id="99" name="Google Shape;99;p14"/>
          <p:cNvPicPr preferRelativeResize="0"/>
          <p:nvPr/>
        </p:nvPicPr>
        <p:blipFill rotWithShape="1">
          <a:blip r:embed="rId5">
            <a:alphaModFix/>
          </a:blip>
          <a:srcRect/>
          <a:stretch/>
        </p:blipFill>
        <p:spPr>
          <a:xfrm>
            <a:off x="0" y="4836079"/>
            <a:ext cx="9144000" cy="307421"/>
          </a:xfrm>
          <a:prstGeom prst="rect">
            <a:avLst/>
          </a:prstGeom>
          <a:noFill/>
          <a:ln>
            <a:noFill/>
          </a:ln>
        </p:spPr>
      </p:pic>
      <p:pic>
        <p:nvPicPr>
          <p:cNvPr id="100" name="Google Shape;100;p14"/>
          <p:cNvPicPr preferRelativeResize="0"/>
          <p:nvPr/>
        </p:nvPicPr>
        <p:blipFill rotWithShape="1">
          <a:blip r:embed="rId6">
            <a:alphaModFix/>
          </a:blip>
          <a:srcRect/>
          <a:stretch/>
        </p:blipFill>
        <p:spPr>
          <a:xfrm>
            <a:off x="6895978" y="125099"/>
            <a:ext cx="1412240" cy="485297"/>
          </a:xfrm>
          <a:prstGeom prst="rect">
            <a:avLst/>
          </a:prstGeom>
          <a:noFill/>
          <a:ln>
            <a:noFill/>
          </a:ln>
        </p:spPr>
      </p:pic>
      <p:pic>
        <p:nvPicPr>
          <p:cNvPr id="101" name="Google Shape;101;p14"/>
          <p:cNvPicPr preferRelativeResize="0"/>
          <p:nvPr/>
        </p:nvPicPr>
        <p:blipFill>
          <a:blip r:embed="rId7">
            <a:alphaModFix/>
          </a:blip>
          <a:stretch>
            <a:fillRect/>
          </a:stretch>
        </p:blipFill>
        <p:spPr>
          <a:xfrm>
            <a:off x="6507750" y="1477400"/>
            <a:ext cx="2188700" cy="2188700"/>
          </a:xfrm>
          <a:prstGeom prst="rect">
            <a:avLst/>
          </a:prstGeom>
          <a:noFill/>
          <a:ln>
            <a:noFill/>
          </a:ln>
        </p:spPr>
      </p:pic>
      <p:pic>
        <p:nvPicPr>
          <p:cNvPr id="102" name="Google Shape;102;p14"/>
          <p:cNvPicPr preferRelativeResize="0"/>
          <p:nvPr/>
        </p:nvPicPr>
        <p:blipFill>
          <a:blip r:embed="rId8">
            <a:alphaModFix/>
          </a:blip>
          <a:stretch>
            <a:fillRect/>
          </a:stretch>
        </p:blipFill>
        <p:spPr>
          <a:xfrm>
            <a:off x="6800312" y="3824250"/>
            <a:ext cx="1603564" cy="735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p25"/>
          <p:cNvPicPr preferRelativeResize="0"/>
          <p:nvPr/>
        </p:nvPicPr>
        <p:blipFill rotWithShape="1">
          <a:blip r:embed="rId3">
            <a:alphaModFix/>
          </a:blip>
          <a:srcRect/>
          <a:stretch/>
        </p:blipFill>
        <p:spPr>
          <a:xfrm>
            <a:off x="0" y="0"/>
            <a:ext cx="9144000" cy="4237771"/>
          </a:xfrm>
          <a:prstGeom prst="rect">
            <a:avLst/>
          </a:prstGeom>
          <a:noFill/>
          <a:ln>
            <a:noFill/>
          </a:ln>
        </p:spPr>
      </p:pic>
      <p:sp>
        <p:nvSpPr>
          <p:cNvPr id="204" name="Google Shape;204;p25"/>
          <p:cNvSpPr/>
          <p:nvPr/>
        </p:nvSpPr>
        <p:spPr>
          <a:xfrm>
            <a:off x="4324227" y="834095"/>
            <a:ext cx="4819800" cy="2569500"/>
          </a:xfrm>
          <a:prstGeom prst="rect">
            <a:avLst/>
          </a:prstGeom>
          <a:solidFill>
            <a:srgbClr val="0C1E53"/>
          </a:solidFill>
          <a:ln w="9525" cap="flat" cmpd="sng">
            <a:solidFill>
              <a:srgbClr val="4A7DBA"/>
            </a:solidFill>
            <a:prstDash val="solid"/>
            <a:round/>
            <a:headEnd type="none" w="sm" len="sm"/>
            <a:tailEnd type="none" w="sm" len="sm"/>
          </a:ln>
        </p:spPr>
        <p:txBody>
          <a:bodyPr spcFirstLastPara="1" wrap="square" lIns="457200" tIns="45700" rIns="91425" bIns="45700" anchor="ctr" anchorCtr="0">
            <a:noAutofit/>
          </a:bodyPr>
          <a:lstStyle/>
          <a:p>
            <a:pPr marL="0" marR="0" lvl="0" indent="0" algn="l" rtl="0">
              <a:spcBef>
                <a:spcPts val="0"/>
              </a:spcBef>
              <a:spcAft>
                <a:spcPts val="0"/>
              </a:spcAft>
              <a:buNone/>
            </a:pPr>
            <a:endParaRPr sz="1400" b="1" dirty="0">
              <a:solidFill>
                <a:schemeClr val="lt1"/>
              </a:solidFill>
              <a:latin typeface="Titillium Web"/>
              <a:ea typeface="Titillium Web"/>
              <a:cs typeface="Titillium Web"/>
              <a:sym typeface="Titillium Web"/>
            </a:endParaRPr>
          </a:p>
          <a:p>
            <a:pPr marL="0" marR="0" lvl="0" indent="0" algn="l" rtl="0">
              <a:spcBef>
                <a:spcPts val="0"/>
              </a:spcBef>
              <a:spcAft>
                <a:spcPts val="0"/>
              </a:spcAft>
              <a:buNone/>
            </a:pPr>
            <a:endParaRPr sz="1800" b="1" dirty="0">
              <a:solidFill>
                <a:schemeClr val="lt1"/>
              </a:solidFill>
              <a:latin typeface="Titillium Web"/>
              <a:ea typeface="Titillium Web"/>
              <a:cs typeface="Titillium Web"/>
              <a:sym typeface="Titillium Web"/>
            </a:endParaRPr>
          </a:p>
          <a:p>
            <a:pPr marL="0" marR="0" lvl="0" indent="0" algn="l" rtl="0">
              <a:spcBef>
                <a:spcPts val="0"/>
              </a:spcBef>
              <a:spcAft>
                <a:spcPts val="0"/>
              </a:spcAft>
              <a:buNone/>
            </a:pPr>
            <a:r>
              <a:rPr lang="en-US" sz="3200" b="1" dirty="0">
                <a:solidFill>
                  <a:schemeClr val="lt1"/>
                </a:solidFill>
                <a:latin typeface="Titillium Web"/>
                <a:ea typeface="Titillium Web"/>
                <a:cs typeface="Titillium Web"/>
                <a:sym typeface="Titillium Web"/>
              </a:rPr>
              <a:t>Response</a:t>
            </a:r>
            <a:endParaRPr dirty="0"/>
          </a:p>
          <a:p>
            <a:pPr marL="0" marR="0" lvl="0" indent="0" algn="l" rtl="0">
              <a:spcBef>
                <a:spcPts val="0"/>
              </a:spcBef>
              <a:spcAft>
                <a:spcPts val="0"/>
              </a:spcAft>
              <a:buNone/>
            </a:pPr>
            <a:endParaRPr sz="1800" b="1" dirty="0">
              <a:solidFill>
                <a:schemeClr val="lt1"/>
              </a:solidFill>
              <a:latin typeface="Titillium Web"/>
              <a:ea typeface="Titillium Web"/>
              <a:cs typeface="Titillium Web"/>
              <a:sym typeface="Titillium Web"/>
            </a:endParaRPr>
          </a:p>
          <a:p>
            <a:pPr marL="0" marR="0" lvl="0" indent="0" algn="l" rtl="0">
              <a:spcBef>
                <a:spcPts val="0"/>
              </a:spcBef>
              <a:spcAft>
                <a:spcPts val="0"/>
              </a:spcAft>
              <a:buNone/>
            </a:pPr>
            <a:endParaRPr sz="1800" b="1" dirty="0">
              <a:solidFill>
                <a:schemeClr val="lt1"/>
              </a:solidFill>
              <a:latin typeface="Titillium Web"/>
              <a:ea typeface="Titillium Web"/>
              <a:cs typeface="Titillium Web"/>
              <a:sym typeface="Titillium Web"/>
            </a:endParaRPr>
          </a:p>
        </p:txBody>
      </p:sp>
      <p:pic>
        <p:nvPicPr>
          <p:cNvPr id="205" name="Google Shape;205;p25"/>
          <p:cNvPicPr preferRelativeResize="0"/>
          <p:nvPr/>
        </p:nvPicPr>
        <p:blipFill rotWithShape="1">
          <a:blip r:embed="rId4">
            <a:alphaModFix/>
          </a:blip>
          <a:srcRect/>
          <a:stretch/>
        </p:blipFill>
        <p:spPr>
          <a:xfrm>
            <a:off x="161212" y="4378730"/>
            <a:ext cx="1928845" cy="66237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6"/>
          <p:cNvSpPr txBox="1">
            <a:spLocks noGrp="1"/>
          </p:cNvSpPr>
          <p:nvPr>
            <p:ph type="title"/>
          </p:nvPr>
        </p:nvSpPr>
        <p:spPr>
          <a:xfrm>
            <a:off x="0" y="0"/>
            <a:ext cx="9144000" cy="735600"/>
          </a:xfrm>
          <a:prstGeom prst="rect">
            <a:avLst/>
          </a:prstGeom>
          <a:solidFill>
            <a:srgbClr val="183473"/>
          </a:solidFill>
          <a:ln>
            <a:noFill/>
          </a:ln>
        </p:spPr>
        <p:txBody>
          <a:bodyPr spcFirstLastPara="1" wrap="square" lIns="640075" tIns="45700" rIns="91425" bIns="45700" anchor="ctr" anchorCtr="0">
            <a:noAutofit/>
          </a:bodyPr>
          <a:lstStyle/>
          <a:p>
            <a:pPr marL="0" lvl="0" indent="0" algn="l" rtl="0">
              <a:spcBef>
                <a:spcPts val="0"/>
              </a:spcBef>
              <a:spcAft>
                <a:spcPts val="0"/>
              </a:spcAft>
              <a:buClr>
                <a:schemeClr val="lt1"/>
              </a:buClr>
              <a:buSzPts val="3200"/>
              <a:buFont typeface="Titillium Web"/>
              <a:buNone/>
            </a:pPr>
            <a:r>
              <a:rPr lang="en-US" sz="3200" b="1">
                <a:solidFill>
                  <a:schemeClr val="lt1"/>
                </a:solidFill>
                <a:latin typeface="Titillium Web"/>
                <a:ea typeface="Titillium Web"/>
                <a:cs typeface="Titillium Web"/>
                <a:sym typeface="Titillium Web"/>
              </a:rPr>
              <a:t>Customizable Data Subject Report </a:t>
            </a:r>
            <a:endParaRPr/>
          </a:p>
        </p:txBody>
      </p:sp>
      <p:pic>
        <p:nvPicPr>
          <p:cNvPr id="212" name="Google Shape;212;p26"/>
          <p:cNvPicPr preferRelativeResize="0"/>
          <p:nvPr/>
        </p:nvPicPr>
        <p:blipFill rotWithShape="1">
          <a:blip r:embed="rId3">
            <a:alphaModFix/>
          </a:blip>
          <a:srcRect/>
          <a:stretch/>
        </p:blipFill>
        <p:spPr>
          <a:xfrm>
            <a:off x="0" y="4836079"/>
            <a:ext cx="9144000" cy="307421"/>
          </a:xfrm>
          <a:prstGeom prst="rect">
            <a:avLst/>
          </a:prstGeom>
          <a:noFill/>
          <a:ln>
            <a:noFill/>
          </a:ln>
        </p:spPr>
      </p:pic>
      <p:pic>
        <p:nvPicPr>
          <p:cNvPr id="213" name="Google Shape;213;p26"/>
          <p:cNvPicPr preferRelativeResize="0"/>
          <p:nvPr/>
        </p:nvPicPr>
        <p:blipFill rotWithShape="1">
          <a:blip r:embed="rId4">
            <a:alphaModFix/>
          </a:blip>
          <a:srcRect/>
          <a:stretch/>
        </p:blipFill>
        <p:spPr>
          <a:xfrm>
            <a:off x="6895978" y="125099"/>
            <a:ext cx="1412240" cy="485297"/>
          </a:xfrm>
          <a:prstGeom prst="rect">
            <a:avLst/>
          </a:prstGeom>
          <a:noFill/>
          <a:ln>
            <a:noFill/>
          </a:ln>
        </p:spPr>
      </p:pic>
      <p:pic>
        <p:nvPicPr>
          <p:cNvPr id="214" name="Google Shape;214;p26"/>
          <p:cNvPicPr preferRelativeResize="0"/>
          <p:nvPr/>
        </p:nvPicPr>
        <p:blipFill>
          <a:blip r:embed="rId5">
            <a:alphaModFix/>
          </a:blip>
          <a:stretch>
            <a:fillRect/>
          </a:stretch>
        </p:blipFill>
        <p:spPr>
          <a:xfrm>
            <a:off x="2289615" y="897437"/>
            <a:ext cx="6717633" cy="3776801"/>
          </a:xfrm>
          <a:prstGeom prst="rect">
            <a:avLst/>
          </a:prstGeom>
          <a:noFill/>
          <a:ln w="9525" cap="flat" cmpd="sng">
            <a:solidFill>
              <a:srgbClr val="0C1E53"/>
            </a:solidFill>
            <a:prstDash val="solid"/>
            <a:round/>
            <a:headEnd type="none" w="sm" len="sm"/>
            <a:tailEnd type="none" w="sm" len="sm"/>
          </a:ln>
        </p:spPr>
      </p:pic>
      <p:sp>
        <p:nvSpPr>
          <p:cNvPr id="215" name="Google Shape;215;p26"/>
          <p:cNvSpPr txBox="1"/>
          <p:nvPr/>
        </p:nvSpPr>
        <p:spPr>
          <a:xfrm>
            <a:off x="0" y="1270050"/>
            <a:ext cx="2173765" cy="2603400"/>
          </a:xfrm>
          <a:prstGeom prst="rect">
            <a:avLst/>
          </a:prstGeom>
          <a:noFill/>
          <a:ln>
            <a:noFill/>
          </a:ln>
        </p:spPr>
        <p:txBody>
          <a:bodyPr spcFirstLastPara="1" wrap="square" lIns="91425" tIns="45700" rIns="91425" bIns="45700" anchor="t" anchorCtr="0">
            <a:noAutofit/>
          </a:bodyPr>
          <a:lstStyle/>
          <a:p>
            <a:pPr marL="457200" lvl="0" indent="-304800" algn="l" rtl="0">
              <a:lnSpc>
                <a:spcPct val="100000"/>
              </a:lnSpc>
              <a:spcBef>
                <a:spcPts val="0"/>
              </a:spcBef>
              <a:spcAft>
                <a:spcPts val="0"/>
              </a:spcAft>
              <a:buClr>
                <a:srgbClr val="1F356F"/>
              </a:buClr>
              <a:buSzPts val="1200"/>
              <a:buFont typeface="Calibri"/>
              <a:buChar char="●"/>
            </a:pPr>
            <a:r>
              <a:rPr lang="en-US" dirty="0">
                <a:solidFill>
                  <a:srgbClr val="1F356F"/>
                </a:solidFill>
                <a:latin typeface="Calibri"/>
                <a:ea typeface="Calibri"/>
                <a:cs typeface="Calibri"/>
                <a:sym typeface="Calibri"/>
              </a:rPr>
              <a:t>Organization of gathered information</a:t>
            </a:r>
            <a:endParaRPr dirty="0">
              <a:solidFill>
                <a:srgbClr val="1F356F"/>
              </a:solidFill>
              <a:latin typeface="Calibri"/>
              <a:ea typeface="Calibri"/>
              <a:cs typeface="Calibri"/>
              <a:sym typeface="Calibri"/>
            </a:endParaRPr>
          </a:p>
          <a:p>
            <a:pPr marL="457200" lvl="0" indent="0" algn="l" rtl="0">
              <a:lnSpc>
                <a:spcPct val="100000"/>
              </a:lnSpc>
              <a:spcBef>
                <a:spcPts val="0"/>
              </a:spcBef>
              <a:spcAft>
                <a:spcPts val="0"/>
              </a:spcAft>
              <a:buNone/>
            </a:pPr>
            <a:endParaRPr dirty="0">
              <a:solidFill>
                <a:srgbClr val="1F356F"/>
              </a:solidFill>
              <a:latin typeface="Calibri"/>
              <a:ea typeface="Calibri"/>
              <a:cs typeface="Calibri"/>
              <a:sym typeface="Calibri"/>
            </a:endParaRPr>
          </a:p>
          <a:p>
            <a:pPr marL="457200" lvl="0" indent="-304800" algn="l" rtl="0">
              <a:lnSpc>
                <a:spcPct val="100000"/>
              </a:lnSpc>
              <a:spcBef>
                <a:spcPts val="0"/>
              </a:spcBef>
              <a:spcAft>
                <a:spcPts val="0"/>
              </a:spcAft>
              <a:buClr>
                <a:srgbClr val="1F356F"/>
              </a:buClr>
              <a:buSzPts val="1200"/>
              <a:buFont typeface="Calibri"/>
              <a:buChar char="●"/>
            </a:pPr>
            <a:r>
              <a:rPr lang="en-US" dirty="0">
                <a:solidFill>
                  <a:srgbClr val="1F356F"/>
                </a:solidFill>
                <a:latin typeface="Calibri"/>
                <a:ea typeface="Calibri"/>
                <a:cs typeface="Calibri"/>
                <a:sym typeface="Calibri"/>
              </a:rPr>
              <a:t>Open question: what data’s included within the report</a:t>
            </a:r>
            <a:endParaRPr dirty="0">
              <a:solidFill>
                <a:srgbClr val="1F356F"/>
              </a:solidFill>
              <a:latin typeface="Calibri"/>
              <a:ea typeface="Calibri"/>
              <a:cs typeface="Calibri"/>
              <a:sym typeface="Calibri"/>
            </a:endParaRPr>
          </a:p>
          <a:p>
            <a:pPr marL="457200" lvl="0" indent="0" algn="l" rtl="0">
              <a:lnSpc>
                <a:spcPct val="100000"/>
              </a:lnSpc>
              <a:spcBef>
                <a:spcPts val="0"/>
              </a:spcBef>
              <a:spcAft>
                <a:spcPts val="0"/>
              </a:spcAft>
              <a:buNone/>
            </a:pPr>
            <a:endParaRPr dirty="0">
              <a:solidFill>
                <a:srgbClr val="1F356F"/>
              </a:solidFill>
              <a:latin typeface="Calibri"/>
              <a:ea typeface="Calibri"/>
              <a:cs typeface="Calibri"/>
              <a:sym typeface="Calibri"/>
            </a:endParaRPr>
          </a:p>
          <a:p>
            <a:pPr marL="457200" lvl="0" indent="-304800" algn="l" rtl="0">
              <a:lnSpc>
                <a:spcPct val="100000"/>
              </a:lnSpc>
              <a:spcBef>
                <a:spcPts val="0"/>
              </a:spcBef>
              <a:spcAft>
                <a:spcPts val="0"/>
              </a:spcAft>
              <a:buClr>
                <a:srgbClr val="1F356F"/>
              </a:buClr>
              <a:buSzPts val="1200"/>
              <a:buFont typeface="Calibri"/>
              <a:buChar char="●"/>
            </a:pPr>
            <a:r>
              <a:rPr lang="en-US" dirty="0">
                <a:solidFill>
                  <a:srgbClr val="1F356F"/>
                </a:solidFill>
                <a:latin typeface="Calibri"/>
                <a:ea typeface="Calibri"/>
                <a:cs typeface="Calibri"/>
                <a:sym typeface="Calibri"/>
              </a:rPr>
              <a:t>Template or SDK for integration into web and mobile portals</a:t>
            </a:r>
            <a:endParaRPr dirty="0">
              <a:solidFill>
                <a:srgbClr val="1F356F"/>
              </a:solidFill>
              <a:latin typeface="Calibri"/>
              <a:ea typeface="Calibri"/>
              <a:cs typeface="Calibri"/>
              <a:sym typeface="Calibri"/>
            </a:endParaRPr>
          </a:p>
          <a:p>
            <a:pPr marL="0" lvl="0" indent="0" algn="l" rtl="0">
              <a:lnSpc>
                <a:spcPct val="100000"/>
              </a:lnSpc>
              <a:spcBef>
                <a:spcPts val="0"/>
              </a:spcBef>
              <a:spcAft>
                <a:spcPts val="0"/>
              </a:spcAft>
              <a:buNone/>
            </a:pPr>
            <a:endParaRPr dirty="0">
              <a:solidFill>
                <a:srgbClr val="1F356F"/>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7"/>
          <p:cNvSpPr txBox="1">
            <a:spLocks noGrp="1"/>
          </p:cNvSpPr>
          <p:nvPr>
            <p:ph type="title"/>
          </p:nvPr>
        </p:nvSpPr>
        <p:spPr>
          <a:xfrm>
            <a:off x="0" y="0"/>
            <a:ext cx="9144000" cy="735600"/>
          </a:xfrm>
          <a:prstGeom prst="rect">
            <a:avLst/>
          </a:prstGeom>
          <a:solidFill>
            <a:srgbClr val="183473"/>
          </a:solidFill>
          <a:ln>
            <a:noFill/>
          </a:ln>
        </p:spPr>
        <p:txBody>
          <a:bodyPr spcFirstLastPara="1" wrap="square" lIns="640075" tIns="45700" rIns="91425" bIns="45700" anchor="ctr" anchorCtr="0">
            <a:noAutofit/>
          </a:bodyPr>
          <a:lstStyle/>
          <a:p>
            <a:pPr marL="0" lvl="0" indent="0" algn="l" rtl="0">
              <a:spcBef>
                <a:spcPts val="0"/>
              </a:spcBef>
              <a:spcAft>
                <a:spcPts val="0"/>
              </a:spcAft>
              <a:buClr>
                <a:schemeClr val="lt1"/>
              </a:buClr>
              <a:buSzPts val="3200"/>
              <a:buFont typeface="Titillium Web"/>
              <a:buNone/>
            </a:pPr>
            <a:r>
              <a:rPr lang="en-US" sz="3200" b="1">
                <a:solidFill>
                  <a:schemeClr val="lt1"/>
                </a:solidFill>
                <a:latin typeface="Titillium Web"/>
                <a:ea typeface="Titillium Web"/>
                <a:cs typeface="Titillium Web"/>
                <a:sym typeface="Titillium Web"/>
              </a:rPr>
              <a:t>End User POV </a:t>
            </a:r>
            <a:endParaRPr/>
          </a:p>
        </p:txBody>
      </p:sp>
      <p:pic>
        <p:nvPicPr>
          <p:cNvPr id="222" name="Google Shape;222;p27"/>
          <p:cNvPicPr preferRelativeResize="0"/>
          <p:nvPr/>
        </p:nvPicPr>
        <p:blipFill rotWithShape="1">
          <a:blip r:embed="rId3">
            <a:alphaModFix/>
          </a:blip>
          <a:srcRect/>
          <a:stretch/>
        </p:blipFill>
        <p:spPr>
          <a:xfrm>
            <a:off x="0" y="4836079"/>
            <a:ext cx="9144000" cy="307421"/>
          </a:xfrm>
          <a:prstGeom prst="rect">
            <a:avLst/>
          </a:prstGeom>
          <a:noFill/>
          <a:ln>
            <a:noFill/>
          </a:ln>
        </p:spPr>
      </p:pic>
      <p:pic>
        <p:nvPicPr>
          <p:cNvPr id="223" name="Google Shape;223;p27"/>
          <p:cNvPicPr preferRelativeResize="0"/>
          <p:nvPr/>
        </p:nvPicPr>
        <p:blipFill rotWithShape="1">
          <a:blip r:embed="rId4">
            <a:alphaModFix/>
          </a:blip>
          <a:srcRect/>
          <a:stretch/>
        </p:blipFill>
        <p:spPr>
          <a:xfrm>
            <a:off x="6895978" y="125099"/>
            <a:ext cx="1412240" cy="485297"/>
          </a:xfrm>
          <a:prstGeom prst="rect">
            <a:avLst/>
          </a:prstGeom>
          <a:noFill/>
          <a:ln>
            <a:noFill/>
          </a:ln>
        </p:spPr>
      </p:pic>
      <p:pic>
        <p:nvPicPr>
          <p:cNvPr id="224" name="Google Shape;224;p27"/>
          <p:cNvPicPr preferRelativeResize="0"/>
          <p:nvPr/>
        </p:nvPicPr>
        <p:blipFill>
          <a:blip r:embed="rId5">
            <a:alphaModFix/>
          </a:blip>
          <a:stretch>
            <a:fillRect/>
          </a:stretch>
        </p:blipFill>
        <p:spPr>
          <a:xfrm>
            <a:off x="136025" y="1767464"/>
            <a:ext cx="3183376" cy="2036724"/>
          </a:xfrm>
          <a:prstGeom prst="rect">
            <a:avLst/>
          </a:prstGeom>
          <a:noFill/>
          <a:ln w="9525" cap="flat" cmpd="sng">
            <a:solidFill>
              <a:srgbClr val="0C1E53"/>
            </a:solidFill>
            <a:prstDash val="solid"/>
            <a:round/>
            <a:headEnd type="none" w="sm" len="sm"/>
            <a:tailEnd type="none" w="sm" len="sm"/>
          </a:ln>
        </p:spPr>
      </p:pic>
      <p:pic>
        <p:nvPicPr>
          <p:cNvPr id="225" name="Google Shape;225;p27"/>
          <p:cNvPicPr preferRelativeResize="0"/>
          <p:nvPr/>
        </p:nvPicPr>
        <p:blipFill>
          <a:blip r:embed="rId6">
            <a:alphaModFix/>
          </a:blip>
          <a:stretch>
            <a:fillRect/>
          </a:stretch>
        </p:blipFill>
        <p:spPr>
          <a:xfrm>
            <a:off x="3800075" y="1703125"/>
            <a:ext cx="2345976" cy="2127476"/>
          </a:xfrm>
          <a:prstGeom prst="rect">
            <a:avLst/>
          </a:prstGeom>
          <a:noFill/>
          <a:ln>
            <a:noFill/>
          </a:ln>
        </p:spPr>
      </p:pic>
      <p:pic>
        <p:nvPicPr>
          <p:cNvPr id="226" name="Google Shape;226;p27"/>
          <p:cNvPicPr preferRelativeResize="0"/>
          <p:nvPr/>
        </p:nvPicPr>
        <p:blipFill>
          <a:blip r:embed="rId7">
            <a:alphaModFix/>
          </a:blip>
          <a:stretch>
            <a:fillRect/>
          </a:stretch>
        </p:blipFill>
        <p:spPr>
          <a:xfrm>
            <a:off x="6626725" y="1178050"/>
            <a:ext cx="2247426" cy="3208176"/>
          </a:xfrm>
          <a:prstGeom prst="rect">
            <a:avLst/>
          </a:prstGeom>
          <a:noFill/>
          <a:ln w="9525" cap="flat" cmpd="sng">
            <a:solidFill>
              <a:srgbClr val="0C1E53"/>
            </a:solidFill>
            <a:prstDash val="solid"/>
            <a:round/>
            <a:headEnd type="none" w="sm" len="sm"/>
            <a:tailEnd type="none" w="sm" len="sm"/>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7"/>
          <p:cNvSpPr txBox="1">
            <a:spLocks noGrp="1"/>
          </p:cNvSpPr>
          <p:nvPr>
            <p:ph type="title"/>
          </p:nvPr>
        </p:nvSpPr>
        <p:spPr>
          <a:xfrm>
            <a:off x="0" y="0"/>
            <a:ext cx="9144000" cy="735600"/>
          </a:xfrm>
          <a:prstGeom prst="rect">
            <a:avLst/>
          </a:prstGeom>
          <a:solidFill>
            <a:srgbClr val="183473"/>
          </a:solidFill>
          <a:ln>
            <a:noFill/>
          </a:ln>
        </p:spPr>
        <p:txBody>
          <a:bodyPr spcFirstLastPara="1" wrap="square" lIns="640075" tIns="45700" rIns="91425" bIns="45700" anchor="ctr" anchorCtr="0">
            <a:noAutofit/>
          </a:bodyPr>
          <a:lstStyle/>
          <a:p>
            <a:pPr marL="0" lvl="0" indent="0" algn="l" rtl="0">
              <a:spcBef>
                <a:spcPts val="0"/>
              </a:spcBef>
              <a:spcAft>
                <a:spcPts val="0"/>
              </a:spcAft>
              <a:buClr>
                <a:schemeClr val="lt1"/>
              </a:buClr>
              <a:buSzPts val="3200"/>
              <a:buFont typeface="Titillium Web"/>
              <a:buNone/>
            </a:pPr>
            <a:r>
              <a:rPr lang="en-US" sz="3200" b="1" dirty="0">
                <a:solidFill>
                  <a:schemeClr val="lt1"/>
                </a:solidFill>
                <a:latin typeface="Titillium Web"/>
                <a:ea typeface="Titillium Web"/>
                <a:cs typeface="Titillium Web"/>
                <a:sym typeface="Titillium Web"/>
              </a:rPr>
              <a:t>DSARs Metrics</a:t>
            </a:r>
            <a:endParaRPr dirty="0"/>
          </a:p>
        </p:txBody>
      </p:sp>
      <p:pic>
        <p:nvPicPr>
          <p:cNvPr id="222" name="Google Shape;222;p27"/>
          <p:cNvPicPr preferRelativeResize="0"/>
          <p:nvPr/>
        </p:nvPicPr>
        <p:blipFill rotWithShape="1">
          <a:blip r:embed="rId3">
            <a:alphaModFix/>
          </a:blip>
          <a:srcRect/>
          <a:stretch/>
        </p:blipFill>
        <p:spPr>
          <a:xfrm>
            <a:off x="0" y="4836079"/>
            <a:ext cx="9144000" cy="307421"/>
          </a:xfrm>
          <a:prstGeom prst="rect">
            <a:avLst/>
          </a:prstGeom>
          <a:noFill/>
          <a:ln>
            <a:noFill/>
          </a:ln>
        </p:spPr>
      </p:pic>
      <p:pic>
        <p:nvPicPr>
          <p:cNvPr id="223" name="Google Shape;223;p27"/>
          <p:cNvPicPr preferRelativeResize="0"/>
          <p:nvPr/>
        </p:nvPicPr>
        <p:blipFill rotWithShape="1">
          <a:blip r:embed="rId4">
            <a:alphaModFix/>
          </a:blip>
          <a:srcRect/>
          <a:stretch/>
        </p:blipFill>
        <p:spPr>
          <a:xfrm>
            <a:off x="6895978" y="125099"/>
            <a:ext cx="1412240" cy="485297"/>
          </a:xfrm>
          <a:prstGeom prst="rect">
            <a:avLst/>
          </a:prstGeom>
          <a:noFill/>
          <a:ln>
            <a:noFill/>
          </a:ln>
        </p:spPr>
      </p:pic>
      <p:pic>
        <p:nvPicPr>
          <p:cNvPr id="2050" name="Picture 2">
            <a:extLst>
              <a:ext uri="{FF2B5EF4-FFF2-40B4-BE49-F238E27FC236}">
                <a16:creationId xmlns:a16="http://schemas.microsoft.com/office/drawing/2014/main" id="{0585B297-40D1-F84E-8B43-8274CE1901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6015" y="776094"/>
            <a:ext cx="6391970" cy="4059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72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28"/>
          <p:cNvPicPr preferRelativeResize="0"/>
          <p:nvPr/>
        </p:nvPicPr>
        <p:blipFill rotWithShape="1">
          <a:blip r:embed="rId3">
            <a:alphaModFix/>
          </a:blip>
          <a:srcRect/>
          <a:stretch/>
        </p:blipFill>
        <p:spPr>
          <a:xfrm>
            <a:off x="0" y="0"/>
            <a:ext cx="9144000" cy="4237771"/>
          </a:xfrm>
          <a:prstGeom prst="rect">
            <a:avLst/>
          </a:prstGeom>
          <a:noFill/>
          <a:ln>
            <a:noFill/>
          </a:ln>
        </p:spPr>
      </p:pic>
      <p:sp>
        <p:nvSpPr>
          <p:cNvPr id="233" name="Google Shape;233;p28"/>
          <p:cNvSpPr/>
          <p:nvPr/>
        </p:nvSpPr>
        <p:spPr>
          <a:xfrm>
            <a:off x="4324227" y="834095"/>
            <a:ext cx="4819800" cy="2569500"/>
          </a:xfrm>
          <a:prstGeom prst="rect">
            <a:avLst/>
          </a:prstGeom>
          <a:solidFill>
            <a:srgbClr val="0C1E53"/>
          </a:solidFill>
          <a:ln w="9525" cap="flat" cmpd="sng">
            <a:solidFill>
              <a:srgbClr val="4A7DBA"/>
            </a:solidFill>
            <a:prstDash val="solid"/>
            <a:round/>
            <a:headEnd type="none" w="sm" len="sm"/>
            <a:tailEnd type="none" w="sm" len="sm"/>
          </a:ln>
        </p:spPr>
        <p:txBody>
          <a:bodyPr spcFirstLastPara="1" wrap="square" lIns="457200" tIns="45700" rIns="91425" bIns="45700" anchor="ctr" anchorCtr="0">
            <a:noAutofit/>
          </a:bodyPr>
          <a:lstStyle/>
          <a:p>
            <a:pPr marL="0" marR="0" lvl="0" indent="0" algn="l" rtl="0">
              <a:spcBef>
                <a:spcPts val="0"/>
              </a:spcBef>
              <a:spcAft>
                <a:spcPts val="0"/>
              </a:spcAft>
              <a:buNone/>
            </a:pPr>
            <a:endParaRPr sz="1400" b="1" dirty="0">
              <a:solidFill>
                <a:schemeClr val="lt1"/>
              </a:solidFill>
              <a:latin typeface="Titillium Web"/>
              <a:ea typeface="Titillium Web"/>
              <a:cs typeface="Titillium Web"/>
              <a:sym typeface="Titillium Web"/>
            </a:endParaRPr>
          </a:p>
          <a:p>
            <a:pPr marL="0" marR="0" lvl="0" indent="0" algn="l" rtl="0">
              <a:spcBef>
                <a:spcPts val="0"/>
              </a:spcBef>
              <a:spcAft>
                <a:spcPts val="0"/>
              </a:spcAft>
              <a:buNone/>
            </a:pPr>
            <a:endParaRPr sz="1800" b="1" dirty="0">
              <a:solidFill>
                <a:schemeClr val="lt1"/>
              </a:solidFill>
              <a:latin typeface="Titillium Web"/>
              <a:ea typeface="Titillium Web"/>
              <a:cs typeface="Titillium Web"/>
              <a:sym typeface="Titillium Web"/>
            </a:endParaRPr>
          </a:p>
          <a:p>
            <a:pPr marL="0" marR="0" lvl="0" indent="0" algn="l" rtl="0">
              <a:spcBef>
                <a:spcPts val="0"/>
              </a:spcBef>
              <a:spcAft>
                <a:spcPts val="0"/>
              </a:spcAft>
              <a:buNone/>
            </a:pPr>
            <a:r>
              <a:rPr lang="en-US" sz="3200" b="1" dirty="0">
                <a:solidFill>
                  <a:schemeClr val="lt1"/>
                </a:solidFill>
                <a:latin typeface="Titillium Web"/>
                <a:sym typeface="Titillium Web"/>
              </a:rPr>
              <a:t>Resolution and Recordkeeping</a:t>
            </a:r>
            <a:endParaRPr dirty="0"/>
          </a:p>
          <a:p>
            <a:pPr marL="0" marR="0" lvl="0" indent="0" algn="l" rtl="0">
              <a:spcBef>
                <a:spcPts val="0"/>
              </a:spcBef>
              <a:spcAft>
                <a:spcPts val="0"/>
              </a:spcAft>
              <a:buNone/>
            </a:pPr>
            <a:endParaRPr sz="1800" b="1" dirty="0">
              <a:solidFill>
                <a:schemeClr val="lt1"/>
              </a:solidFill>
              <a:latin typeface="Titillium Web"/>
              <a:ea typeface="Titillium Web"/>
              <a:cs typeface="Titillium Web"/>
              <a:sym typeface="Titillium Web"/>
            </a:endParaRPr>
          </a:p>
          <a:p>
            <a:pPr marL="0" marR="0" lvl="0" indent="0" algn="l" rtl="0">
              <a:spcBef>
                <a:spcPts val="0"/>
              </a:spcBef>
              <a:spcAft>
                <a:spcPts val="0"/>
              </a:spcAft>
              <a:buNone/>
            </a:pPr>
            <a:endParaRPr sz="1800" b="1" dirty="0">
              <a:solidFill>
                <a:schemeClr val="lt1"/>
              </a:solidFill>
              <a:latin typeface="Titillium Web"/>
              <a:ea typeface="Titillium Web"/>
              <a:cs typeface="Titillium Web"/>
              <a:sym typeface="Titillium Web"/>
            </a:endParaRPr>
          </a:p>
        </p:txBody>
      </p:sp>
      <p:pic>
        <p:nvPicPr>
          <p:cNvPr id="234" name="Google Shape;234;p28"/>
          <p:cNvPicPr preferRelativeResize="0"/>
          <p:nvPr/>
        </p:nvPicPr>
        <p:blipFill rotWithShape="1">
          <a:blip r:embed="rId4">
            <a:alphaModFix/>
          </a:blip>
          <a:srcRect/>
          <a:stretch/>
        </p:blipFill>
        <p:spPr>
          <a:xfrm>
            <a:off x="161212" y="4378730"/>
            <a:ext cx="1928845" cy="66237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9"/>
          <p:cNvSpPr txBox="1">
            <a:spLocks noGrp="1"/>
          </p:cNvSpPr>
          <p:nvPr>
            <p:ph type="title"/>
          </p:nvPr>
        </p:nvSpPr>
        <p:spPr>
          <a:xfrm>
            <a:off x="0" y="0"/>
            <a:ext cx="9144000" cy="735600"/>
          </a:xfrm>
          <a:prstGeom prst="rect">
            <a:avLst/>
          </a:prstGeom>
          <a:solidFill>
            <a:srgbClr val="183473"/>
          </a:solidFill>
          <a:ln>
            <a:noFill/>
          </a:ln>
        </p:spPr>
        <p:txBody>
          <a:bodyPr spcFirstLastPara="1" wrap="square" lIns="640075" tIns="45700" rIns="91425" bIns="45700" anchor="ctr" anchorCtr="0">
            <a:noAutofit/>
          </a:bodyPr>
          <a:lstStyle/>
          <a:p>
            <a:pPr marL="0" lvl="0" indent="0" algn="l" rtl="0">
              <a:spcBef>
                <a:spcPts val="0"/>
              </a:spcBef>
              <a:spcAft>
                <a:spcPts val="0"/>
              </a:spcAft>
              <a:buClr>
                <a:schemeClr val="lt1"/>
              </a:buClr>
              <a:buSzPts val="3200"/>
              <a:buFont typeface="Titillium Web"/>
              <a:buNone/>
            </a:pPr>
            <a:r>
              <a:rPr lang="en-US" sz="3200" b="1" dirty="0">
                <a:solidFill>
                  <a:schemeClr val="lt1"/>
                </a:solidFill>
                <a:latin typeface="Titillium Web"/>
                <a:sym typeface="Titillium Web"/>
              </a:rPr>
              <a:t>Resolution and Recordkeeping</a:t>
            </a:r>
            <a:endParaRPr dirty="0"/>
          </a:p>
        </p:txBody>
      </p:sp>
      <p:sp>
        <p:nvSpPr>
          <p:cNvPr id="241" name="Google Shape;241;p29"/>
          <p:cNvSpPr txBox="1"/>
          <p:nvPr/>
        </p:nvSpPr>
        <p:spPr>
          <a:xfrm>
            <a:off x="405303" y="860699"/>
            <a:ext cx="8333393" cy="4826972"/>
          </a:xfrm>
          <a:prstGeom prst="rect">
            <a:avLst/>
          </a:prstGeom>
          <a:noFill/>
          <a:ln>
            <a:noFill/>
          </a:ln>
        </p:spPr>
        <p:txBody>
          <a:bodyPr spcFirstLastPara="1" wrap="square" lIns="91425" tIns="45700" rIns="91425" bIns="45700" anchor="t" anchorCtr="0">
            <a:noAutofit/>
          </a:bodyPr>
          <a:lstStyle/>
          <a:p>
            <a:pPr marL="285750" indent="-285750" algn="just">
              <a:lnSpc>
                <a:spcPct val="120000"/>
              </a:lnSpc>
              <a:spcBef>
                <a:spcPts val="500"/>
              </a:spcBef>
              <a:spcAft>
                <a:spcPts val="300"/>
              </a:spcAft>
              <a:buClr>
                <a:schemeClr val="bg2"/>
              </a:buClr>
              <a:buFont typeface="Arial" panose="020B0604020202020204" pitchFamily="34" charset="0"/>
              <a:buChar char="•"/>
            </a:pPr>
            <a:r>
              <a:rPr lang="en-US" sz="1500" dirty="0">
                <a:solidFill>
                  <a:schemeClr val="bg2"/>
                </a:solidFill>
                <a:latin typeface="Calibri" panose="020F0502020204030204" pitchFamily="34" charset="0"/>
                <a:ea typeface="Arial" panose="020B0604020202020204" pitchFamily="34" charset="0"/>
                <a:cs typeface="Calibri" panose="020F0502020204030204" pitchFamily="34" charset="0"/>
              </a:rPr>
              <a:t>Log requests to document the following:</a:t>
            </a:r>
          </a:p>
          <a:p>
            <a:pPr marL="739775" lvl="0" indent="-285750" algn="just">
              <a:spcBef>
                <a:spcPts val="500"/>
              </a:spcBef>
              <a:spcAft>
                <a:spcPts val="300"/>
              </a:spcAft>
              <a:buClr>
                <a:schemeClr val="bg2"/>
              </a:buClr>
              <a:buFont typeface="Arial" panose="020B0604020202020204" pitchFamily="34" charset="0"/>
              <a:buChar char="•"/>
            </a:pPr>
            <a:r>
              <a:rPr lang="en-US" sz="1500" dirty="0">
                <a:solidFill>
                  <a:schemeClr val="bg2"/>
                </a:solidFill>
                <a:latin typeface="Calibri" panose="020F0502020204030204" pitchFamily="34" charset="0"/>
                <a:ea typeface="Arial" panose="020B0604020202020204" pitchFamily="34" charset="0"/>
                <a:cs typeface="Calibri" panose="020F0502020204030204" pitchFamily="34" charset="0"/>
              </a:rPr>
              <a:t>Date of the request;</a:t>
            </a:r>
          </a:p>
          <a:p>
            <a:pPr marL="739775" lvl="0" indent="-285750" algn="just">
              <a:spcBef>
                <a:spcPts val="500"/>
              </a:spcBef>
              <a:spcAft>
                <a:spcPts val="300"/>
              </a:spcAft>
              <a:buClr>
                <a:schemeClr val="bg2"/>
              </a:buClr>
              <a:buFont typeface="Arial" panose="020B0604020202020204" pitchFamily="34" charset="0"/>
              <a:buChar char="•"/>
            </a:pPr>
            <a:r>
              <a:rPr lang="en-US" sz="1500" dirty="0">
                <a:solidFill>
                  <a:schemeClr val="bg2"/>
                </a:solidFill>
                <a:latin typeface="Calibri" panose="020F0502020204030204" pitchFamily="34" charset="0"/>
                <a:ea typeface="Arial" panose="020B0604020202020204" pitchFamily="34" charset="0"/>
                <a:cs typeface="Calibri" panose="020F0502020204030204" pitchFamily="34" charset="0"/>
              </a:rPr>
              <a:t>Nature of the request; </a:t>
            </a:r>
          </a:p>
          <a:p>
            <a:pPr marL="739775" lvl="0" indent="-285750" algn="just">
              <a:spcBef>
                <a:spcPts val="500"/>
              </a:spcBef>
              <a:spcAft>
                <a:spcPts val="300"/>
              </a:spcAft>
              <a:buClr>
                <a:schemeClr val="bg2"/>
              </a:buClr>
              <a:buFont typeface="Arial" panose="020B0604020202020204" pitchFamily="34" charset="0"/>
              <a:buChar char="•"/>
            </a:pPr>
            <a:r>
              <a:rPr lang="en-US" sz="1500" dirty="0">
                <a:solidFill>
                  <a:schemeClr val="bg2"/>
                </a:solidFill>
                <a:latin typeface="Calibri" panose="020F0502020204030204" pitchFamily="34" charset="0"/>
                <a:ea typeface="Arial" panose="020B0604020202020204" pitchFamily="34" charset="0"/>
                <a:cs typeface="Calibri" panose="020F0502020204030204" pitchFamily="34" charset="0"/>
              </a:rPr>
              <a:t>Manner in which the request was made;</a:t>
            </a:r>
          </a:p>
          <a:p>
            <a:pPr marL="739775" lvl="0" indent="-285750" algn="just">
              <a:spcBef>
                <a:spcPts val="500"/>
              </a:spcBef>
              <a:spcAft>
                <a:spcPts val="300"/>
              </a:spcAft>
              <a:buClr>
                <a:schemeClr val="bg2"/>
              </a:buClr>
              <a:buFont typeface="Arial" panose="020B0604020202020204" pitchFamily="34" charset="0"/>
              <a:buChar char="•"/>
            </a:pPr>
            <a:r>
              <a:rPr lang="en-US" sz="1500" dirty="0">
                <a:solidFill>
                  <a:schemeClr val="bg2"/>
                </a:solidFill>
                <a:latin typeface="Calibri" panose="020F0502020204030204" pitchFamily="34" charset="0"/>
                <a:ea typeface="Arial" panose="020B0604020202020204" pitchFamily="34" charset="0"/>
                <a:cs typeface="Calibri" panose="020F0502020204030204" pitchFamily="34" charset="0"/>
              </a:rPr>
              <a:t>Date of response; </a:t>
            </a:r>
          </a:p>
          <a:p>
            <a:pPr marL="739775" lvl="0" indent="-285750" algn="just">
              <a:spcBef>
                <a:spcPts val="500"/>
              </a:spcBef>
              <a:spcAft>
                <a:spcPts val="300"/>
              </a:spcAft>
              <a:buClr>
                <a:schemeClr val="bg2"/>
              </a:buClr>
              <a:buFont typeface="Arial" panose="020B0604020202020204" pitchFamily="34" charset="0"/>
              <a:buChar char="•"/>
            </a:pPr>
            <a:r>
              <a:rPr lang="en-US" sz="1500" dirty="0">
                <a:solidFill>
                  <a:schemeClr val="bg2"/>
                </a:solidFill>
                <a:latin typeface="Calibri" panose="020F0502020204030204" pitchFamily="34" charset="0"/>
                <a:ea typeface="Arial" panose="020B0604020202020204" pitchFamily="34" charset="0"/>
                <a:cs typeface="Calibri" panose="020F0502020204030204" pitchFamily="34" charset="0"/>
              </a:rPr>
              <a:t>Nature of response; </a:t>
            </a:r>
          </a:p>
          <a:p>
            <a:pPr marL="739775" lvl="0" indent="-285750" algn="just">
              <a:spcBef>
                <a:spcPts val="500"/>
              </a:spcBef>
              <a:spcAft>
                <a:spcPts val="300"/>
              </a:spcAft>
              <a:buClr>
                <a:schemeClr val="bg2"/>
              </a:buClr>
              <a:buFont typeface="Arial" panose="020B0604020202020204" pitchFamily="34" charset="0"/>
              <a:buChar char="•"/>
            </a:pPr>
            <a:r>
              <a:rPr lang="en-US" sz="1500" dirty="0">
                <a:solidFill>
                  <a:schemeClr val="bg2"/>
                </a:solidFill>
                <a:latin typeface="Calibri" panose="020F0502020204030204" pitchFamily="34" charset="0"/>
                <a:ea typeface="Arial" panose="020B0604020202020204" pitchFamily="34" charset="0"/>
                <a:cs typeface="Calibri" panose="020F0502020204030204" pitchFamily="34" charset="0"/>
              </a:rPr>
              <a:t>Basis for denial of request (if denied in whole or in part); and</a:t>
            </a:r>
          </a:p>
          <a:p>
            <a:pPr marL="739775" lvl="0" indent="-285750" algn="just">
              <a:spcBef>
                <a:spcPts val="500"/>
              </a:spcBef>
              <a:spcAft>
                <a:spcPts val="300"/>
              </a:spcAft>
              <a:buClr>
                <a:schemeClr val="bg2"/>
              </a:buClr>
              <a:buFont typeface="Arial" panose="020B0604020202020204" pitchFamily="34" charset="0"/>
              <a:buChar char="•"/>
            </a:pPr>
            <a:r>
              <a:rPr lang="en-US" sz="1500" dirty="0">
                <a:solidFill>
                  <a:schemeClr val="bg2"/>
                </a:solidFill>
                <a:latin typeface="Calibri" panose="020F0502020204030204" pitchFamily="34" charset="0"/>
                <a:ea typeface="Arial" panose="020B0604020202020204" pitchFamily="34" charset="0"/>
                <a:cs typeface="Calibri" panose="020F0502020204030204" pitchFamily="34" charset="0"/>
              </a:rPr>
              <a:t>All verification-related documentation. </a:t>
            </a:r>
          </a:p>
          <a:p>
            <a:pPr marL="285750" indent="-285750" algn="just">
              <a:spcBef>
                <a:spcPts val="500"/>
              </a:spcBef>
              <a:spcAft>
                <a:spcPts val="300"/>
              </a:spcAft>
              <a:buClr>
                <a:schemeClr val="bg2"/>
              </a:buClr>
              <a:buFont typeface="Arial" panose="020B0604020202020204" pitchFamily="34" charset="0"/>
              <a:buChar char="•"/>
            </a:pPr>
            <a:r>
              <a:rPr lang="en-US" sz="1500" dirty="0">
                <a:solidFill>
                  <a:schemeClr val="bg2"/>
                </a:solidFill>
                <a:latin typeface="Calibri" panose="020F0502020204030204" pitchFamily="34" charset="0"/>
                <a:ea typeface="Arial" panose="020B0604020202020204" pitchFamily="34" charset="0"/>
                <a:cs typeface="Calibri" panose="020F0502020204030204" pitchFamily="34" charset="0"/>
              </a:rPr>
              <a:t>Maintain records for a minimum of 24 months; and keep them secure</a:t>
            </a:r>
          </a:p>
          <a:p>
            <a:pPr marL="285750" indent="-285750" algn="just">
              <a:spcBef>
                <a:spcPts val="500"/>
              </a:spcBef>
              <a:spcAft>
                <a:spcPts val="300"/>
              </a:spcAft>
              <a:buClr>
                <a:schemeClr val="bg2"/>
              </a:buClr>
              <a:buFont typeface="Arial" panose="020B0604020202020204" pitchFamily="34" charset="0"/>
              <a:buChar char="•"/>
            </a:pPr>
            <a:r>
              <a:rPr lang="en-US" sz="1500" dirty="0">
                <a:solidFill>
                  <a:schemeClr val="bg2"/>
                </a:solidFill>
                <a:latin typeface="Calibri" panose="020F0502020204030204" pitchFamily="34" charset="0"/>
                <a:ea typeface="Arial" panose="020B0604020202020204" pitchFamily="34" charset="0"/>
                <a:cs typeface="Calibri" panose="020F0502020204030204" pitchFamily="34" charset="0"/>
              </a:rPr>
              <a:t>If process personal information of more than 10M or more consumers in a calendar year </a:t>
            </a:r>
          </a:p>
        </p:txBody>
      </p:sp>
      <p:pic>
        <p:nvPicPr>
          <p:cNvPr id="242" name="Google Shape;242;p29"/>
          <p:cNvPicPr preferRelativeResize="0"/>
          <p:nvPr/>
        </p:nvPicPr>
        <p:blipFill rotWithShape="1">
          <a:blip r:embed="rId3">
            <a:alphaModFix/>
          </a:blip>
          <a:srcRect/>
          <a:stretch/>
        </p:blipFill>
        <p:spPr>
          <a:xfrm>
            <a:off x="0" y="4836079"/>
            <a:ext cx="9144000" cy="307421"/>
          </a:xfrm>
          <a:prstGeom prst="rect">
            <a:avLst/>
          </a:prstGeom>
          <a:noFill/>
          <a:ln>
            <a:noFill/>
          </a:ln>
        </p:spPr>
      </p:pic>
      <p:pic>
        <p:nvPicPr>
          <p:cNvPr id="243" name="Google Shape;243;p29"/>
          <p:cNvPicPr preferRelativeResize="0"/>
          <p:nvPr/>
        </p:nvPicPr>
        <p:blipFill rotWithShape="1">
          <a:blip r:embed="rId4">
            <a:alphaModFix/>
          </a:blip>
          <a:srcRect/>
          <a:stretch/>
        </p:blipFill>
        <p:spPr>
          <a:xfrm>
            <a:off x="6895978" y="125099"/>
            <a:ext cx="1412240" cy="485297"/>
          </a:xfrm>
          <a:prstGeom prst="rect">
            <a:avLst/>
          </a:prstGeom>
          <a:noFill/>
          <a:ln>
            <a:noFill/>
          </a:ln>
        </p:spPr>
      </p:pic>
    </p:spTree>
    <p:extLst>
      <p:ext uri="{BB962C8B-B14F-4D97-AF65-F5344CB8AC3E}">
        <p14:creationId xmlns:p14="http://schemas.microsoft.com/office/powerpoint/2010/main" val="2914916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9"/>
          <p:cNvSpPr txBox="1">
            <a:spLocks noGrp="1"/>
          </p:cNvSpPr>
          <p:nvPr>
            <p:ph type="title"/>
          </p:nvPr>
        </p:nvSpPr>
        <p:spPr>
          <a:xfrm>
            <a:off x="0" y="0"/>
            <a:ext cx="9144000" cy="735600"/>
          </a:xfrm>
          <a:prstGeom prst="rect">
            <a:avLst/>
          </a:prstGeom>
          <a:solidFill>
            <a:srgbClr val="183473"/>
          </a:solidFill>
          <a:ln>
            <a:noFill/>
          </a:ln>
        </p:spPr>
        <p:txBody>
          <a:bodyPr spcFirstLastPara="1" wrap="square" lIns="640075" tIns="45700" rIns="91425" bIns="45700" anchor="ctr" anchorCtr="0">
            <a:noAutofit/>
          </a:bodyPr>
          <a:lstStyle/>
          <a:p>
            <a:pPr marL="0" lvl="0" indent="0" algn="l" rtl="0">
              <a:spcBef>
                <a:spcPts val="0"/>
              </a:spcBef>
              <a:spcAft>
                <a:spcPts val="0"/>
              </a:spcAft>
              <a:buClr>
                <a:schemeClr val="lt1"/>
              </a:buClr>
              <a:buSzPts val="3200"/>
              <a:buFont typeface="Titillium Web"/>
              <a:buNone/>
            </a:pPr>
            <a:r>
              <a:rPr lang="en-US" sz="3200" b="1" dirty="0">
                <a:solidFill>
                  <a:schemeClr val="lt1"/>
                </a:solidFill>
                <a:latin typeface="Titillium Web"/>
                <a:sym typeface="Titillium Web"/>
              </a:rPr>
              <a:t>Takeaways</a:t>
            </a:r>
            <a:endParaRPr dirty="0"/>
          </a:p>
        </p:txBody>
      </p:sp>
      <p:sp>
        <p:nvSpPr>
          <p:cNvPr id="241" name="Google Shape;241;p29"/>
          <p:cNvSpPr txBox="1"/>
          <p:nvPr/>
        </p:nvSpPr>
        <p:spPr>
          <a:xfrm>
            <a:off x="362825" y="1469325"/>
            <a:ext cx="8223600" cy="2123700"/>
          </a:xfrm>
          <a:prstGeom prst="rect">
            <a:avLst/>
          </a:prstGeom>
          <a:noFill/>
          <a:ln>
            <a:noFill/>
          </a:ln>
        </p:spPr>
        <p:txBody>
          <a:bodyPr spcFirstLastPara="1" wrap="square" lIns="91425" tIns="45700" rIns="91425" bIns="45700" anchor="t" anchorCtr="0">
            <a:noAutofit/>
          </a:bodyPr>
          <a:lstStyle/>
          <a:p>
            <a:pPr marL="457200" lvl="0" indent="-342900" algn="l" rtl="0">
              <a:lnSpc>
                <a:spcPct val="106363"/>
              </a:lnSpc>
              <a:spcBef>
                <a:spcPts val="0"/>
              </a:spcBef>
              <a:spcAft>
                <a:spcPts val="0"/>
              </a:spcAft>
              <a:buClr>
                <a:srgbClr val="1F356F"/>
              </a:buClr>
              <a:buSzPts val="1800"/>
              <a:buFont typeface="Calibri"/>
              <a:buChar char="●"/>
            </a:pPr>
            <a:r>
              <a:rPr lang="en-US" sz="1800" b="1" dirty="0">
                <a:solidFill>
                  <a:srgbClr val="1F356F"/>
                </a:solidFill>
                <a:latin typeface="Calibri"/>
                <a:ea typeface="Calibri"/>
                <a:cs typeface="Calibri"/>
                <a:sym typeface="Calibri"/>
              </a:rPr>
              <a:t>Know your business</a:t>
            </a:r>
            <a:endParaRPr sz="1800" b="1" dirty="0">
              <a:solidFill>
                <a:srgbClr val="1F356F"/>
              </a:solidFill>
              <a:latin typeface="Calibri"/>
              <a:ea typeface="Calibri"/>
              <a:cs typeface="Calibri"/>
              <a:sym typeface="Calibri"/>
            </a:endParaRPr>
          </a:p>
          <a:p>
            <a:pPr marL="457200" lvl="0" indent="-342900" algn="l" rtl="0">
              <a:lnSpc>
                <a:spcPct val="106363"/>
              </a:lnSpc>
              <a:spcBef>
                <a:spcPts val="0"/>
              </a:spcBef>
              <a:spcAft>
                <a:spcPts val="0"/>
              </a:spcAft>
              <a:buClr>
                <a:srgbClr val="1F356F"/>
              </a:buClr>
              <a:buSzPts val="1800"/>
              <a:buFont typeface="Calibri"/>
              <a:buChar char="●"/>
            </a:pPr>
            <a:r>
              <a:rPr lang="en-US" sz="1800" b="1" dirty="0">
                <a:solidFill>
                  <a:srgbClr val="1F356F"/>
                </a:solidFill>
                <a:latin typeface="Calibri"/>
                <a:ea typeface="Calibri"/>
                <a:cs typeface="Calibri"/>
                <a:sym typeface="Calibri"/>
              </a:rPr>
              <a:t>Know what data you have and where it is</a:t>
            </a:r>
          </a:p>
          <a:p>
            <a:pPr marL="457200" lvl="0" indent="-342900" algn="l" rtl="0">
              <a:lnSpc>
                <a:spcPct val="106363"/>
              </a:lnSpc>
              <a:spcBef>
                <a:spcPts val="0"/>
              </a:spcBef>
              <a:spcAft>
                <a:spcPts val="0"/>
              </a:spcAft>
              <a:buClr>
                <a:srgbClr val="1F356F"/>
              </a:buClr>
              <a:buSzPts val="1800"/>
              <a:buFont typeface="Calibri"/>
              <a:buChar char="●"/>
            </a:pPr>
            <a:r>
              <a:rPr lang="en-US" sz="1800" b="1" dirty="0">
                <a:solidFill>
                  <a:srgbClr val="1F356F"/>
                </a:solidFill>
                <a:latin typeface="Calibri"/>
                <a:ea typeface="Calibri"/>
                <a:cs typeface="Calibri"/>
                <a:sym typeface="Calibri"/>
              </a:rPr>
              <a:t>Be true to your process</a:t>
            </a:r>
          </a:p>
          <a:p>
            <a:pPr marL="457200" lvl="0" indent="-342900" algn="l" rtl="0">
              <a:lnSpc>
                <a:spcPct val="106363"/>
              </a:lnSpc>
              <a:spcBef>
                <a:spcPts val="0"/>
              </a:spcBef>
              <a:spcAft>
                <a:spcPts val="0"/>
              </a:spcAft>
              <a:buClr>
                <a:srgbClr val="1F356F"/>
              </a:buClr>
              <a:buSzPts val="1800"/>
              <a:buFont typeface="Calibri"/>
              <a:buChar char="●"/>
            </a:pPr>
            <a:r>
              <a:rPr lang="en-US" sz="1800" b="1" dirty="0">
                <a:solidFill>
                  <a:srgbClr val="1F356F"/>
                </a:solidFill>
                <a:latin typeface="Calibri"/>
                <a:ea typeface="Calibri"/>
                <a:cs typeface="Calibri"/>
                <a:sym typeface="Calibri"/>
              </a:rPr>
              <a:t>Planning is everything</a:t>
            </a:r>
            <a:endParaRPr sz="1800" b="1" dirty="0">
              <a:solidFill>
                <a:srgbClr val="1F356F"/>
              </a:solidFill>
              <a:latin typeface="Calibri"/>
              <a:ea typeface="Calibri"/>
              <a:cs typeface="Calibri"/>
              <a:sym typeface="Calibri"/>
            </a:endParaRPr>
          </a:p>
        </p:txBody>
      </p:sp>
      <p:pic>
        <p:nvPicPr>
          <p:cNvPr id="242" name="Google Shape;242;p29"/>
          <p:cNvPicPr preferRelativeResize="0"/>
          <p:nvPr/>
        </p:nvPicPr>
        <p:blipFill rotWithShape="1">
          <a:blip r:embed="rId3">
            <a:alphaModFix/>
          </a:blip>
          <a:srcRect/>
          <a:stretch/>
        </p:blipFill>
        <p:spPr>
          <a:xfrm>
            <a:off x="0" y="4836079"/>
            <a:ext cx="9144000" cy="307421"/>
          </a:xfrm>
          <a:prstGeom prst="rect">
            <a:avLst/>
          </a:prstGeom>
          <a:noFill/>
          <a:ln>
            <a:noFill/>
          </a:ln>
        </p:spPr>
      </p:pic>
      <p:pic>
        <p:nvPicPr>
          <p:cNvPr id="243" name="Google Shape;243;p29"/>
          <p:cNvPicPr preferRelativeResize="0"/>
          <p:nvPr/>
        </p:nvPicPr>
        <p:blipFill rotWithShape="1">
          <a:blip r:embed="rId4">
            <a:alphaModFix/>
          </a:blip>
          <a:srcRect/>
          <a:stretch/>
        </p:blipFill>
        <p:spPr>
          <a:xfrm>
            <a:off x="6895978" y="125099"/>
            <a:ext cx="1412240" cy="485297"/>
          </a:xfrm>
          <a:prstGeom prst="rect">
            <a:avLst/>
          </a:prstGeom>
          <a:noFill/>
          <a:ln>
            <a:noFill/>
          </a:ln>
        </p:spPr>
      </p:pic>
    </p:spTree>
    <p:extLst>
      <p:ext uri="{BB962C8B-B14F-4D97-AF65-F5344CB8AC3E}">
        <p14:creationId xmlns:p14="http://schemas.microsoft.com/office/powerpoint/2010/main" val="9176222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1"/>
          <p:cNvSpPr txBox="1">
            <a:spLocks noGrp="1"/>
          </p:cNvSpPr>
          <p:nvPr>
            <p:ph type="title"/>
          </p:nvPr>
        </p:nvSpPr>
        <p:spPr>
          <a:xfrm>
            <a:off x="0" y="0"/>
            <a:ext cx="9143999" cy="735496"/>
          </a:xfrm>
          <a:prstGeom prst="rect">
            <a:avLst/>
          </a:prstGeom>
          <a:solidFill>
            <a:srgbClr val="183473"/>
          </a:solidFill>
          <a:ln>
            <a:noFill/>
          </a:ln>
        </p:spPr>
        <p:txBody>
          <a:bodyPr spcFirstLastPara="1" wrap="square" lIns="640075" tIns="45700" rIns="91425" bIns="45700" anchor="ctr" anchorCtr="0">
            <a:noAutofit/>
          </a:bodyPr>
          <a:lstStyle/>
          <a:p>
            <a:pPr marL="0" lvl="0" indent="0" algn="l" rtl="0">
              <a:spcBef>
                <a:spcPts val="0"/>
              </a:spcBef>
              <a:spcAft>
                <a:spcPts val="0"/>
              </a:spcAft>
              <a:buClr>
                <a:schemeClr val="lt1"/>
              </a:buClr>
              <a:buSzPts val="3200"/>
              <a:buFont typeface="Titillium Web"/>
              <a:buNone/>
            </a:pPr>
            <a:r>
              <a:rPr lang="en-US" sz="3200" b="1">
                <a:solidFill>
                  <a:schemeClr val="lt1"/>
                </a:solidFill>
                <a:latin typeface="Titillium Web"/>
                <a:ea typeface="Titillium Web"/>
                <a:cs typeface="Titillium Web"/>
                <a:sym typeface="Titillium Web"/>
              </a:rPr>
              <a:t>Questions + Contact </a:t>
            </a:r>
            <a:endParaRPr/>
          </a:p>
        </p:txBody>
      </p:sp>
      <p:sp>
        <p:nvSpPr>
          <p:cNvPr id="258" name="Google Shape;258;p31"/>
          <p:cNvSpPr txBox="1"/>
          <p:nvPr/>
        </p:nvSpPr>
        <p:spPr>
          <a:xfrm>
            <a:off x="669505" y="3127961"/>
            <a:ext cx="2652000" cy="1569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sz="2000" b="1" dirty="0">
                <a:solidFill>
                  <a:schemeClr val="bg2"/>
                </a:solidFill>
                <a:latin typeface="Calibri"/>
                <a:ea typeface="Calibri"/>
                <a:cs typeface="Calibri"/>
                <a:sym typeface="Calibri"/>
              </a:rPr>
              <a:t>Heather </a:t>
            </a:r>
            <a:r>
              <a:rPr lang="en-US" sz="2000" b="1" dirty="0" err="1">
                <a:solidFill>
                  <a:schemeClr val="bg2"/>
                </a:solidFill>
                <a:latin typeface="Calibri"/>
                <a:ea typeface="Calibri"/>
                <a:cs typeface="Calibri"/>
                <a:sym typeface="Calibri"/>
              </a:rPr>
              <a:t>Federman</a:t>
            </a:r>
            <a:endParaRPr sz="1000" dirty="0">
              <a:solidFill>
                <a:schemeClr val="bg2"/>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dirty="0">
                <a:solidFill>
                  <a:schemeClr val="tx1"/>
                </a:solidFill>
                <a:latin typeface="Calibri"/>
                <a:ea typeface="Calibri"/>
                <a:cs typeface="Calibri"/>
                <a:sym typeface="Calibri"/>
              </a:rPr>
              <a:t>VP of Privacy &amp; Policy</a:t>
            </a:r>
            <a:endParaRPr sz="1000" dirty="0">
              <a:solidFill>
                <a:schemeClr val="tx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b="1" dirty="0" err="1">
                <a:solidFill>
                  <a:schemeClr val="tx1"/>
                </a:solidFill>
                <a:latin typeface="Calibri"/>
                <a:ea typeface="Calibri"/>
                <a:cs typeface="Calibri"/>
                <a:sym typeface="Calibri"/>
              </a:rPr>
              <a:t>BigID</a:t>
            </a:r>
            <a:r>
              <a:rPr lang="en-US" b="1" dirty="0">
                <a:solidFill>
                  <a:schemeClr val="tx1"/>
                </a:solidFill>
                <a:latin typeface="Calibri"/>
                <a:ea typeface="Calibri"/>
                <a:cs typeface="Calibri"/>
                <a:sym typeface="Calibri"/>
              </a:rPr>
              <a:t> </a:t>
            </a:r>
            <a:endParaRPr sz="800" dirty="0">
              <a:solidFill>
                <a:schemeClr val="tx1"/>
              </a:solidFill>
              <a:latin typeface="Calibri"/>
              <a:ea typeface="Calibri"/>
              <a:cs typeface="Calibri"/>
              <a:sym typeface="Calibri"/>
            </a:endParaRPr>
          </a:p>
          <a:p>
            <a:pPr marL="0" marR="0" lvl="0" indent="0" algn="l" rtl="0">
              <a:spcBef>
                <a:spcPts val="0"/>
              </a:spcBef>
              <a:spcAft>
                <a:spcPts val="0"/>
              </a:spcAft>
              <a:buNone/>
            </a:pPr>
            <a:r>
              <a:rPr lang="en-US" sz="1200" u="sng" dirty="0">
                <a:solidFill>
                  <a:schemeClr val="hlink"/>
                </a:solidFill>
                <a:latin typeface="Calibri"/>
                <a:ea typeface="Calibri"/>
                <a:cs typeface="Calibri"/>
                <a:sym typeface="Calibri"/>
                <a:hlinkClick r:id="rId3"/>
              </a:rPr>
              <a:t>HeatherF@bigid.com</a:t>
            </a:r>
            <a:r>
              <a:rPr lang="en-US" sz="1200" dirty="0">
                <a:solidFill>
                  <a:srgbClr val="3F3F3F"/>
                </a:solidFill>
                <a:latin typeface="Calibri"/>
                <a:ea typeface="Calibri"/>
                <a:cs typeface="Calibri"/>
                <a:sym typeface="Calibri"/>
              </a:rPr>
              <a:t> </a:t>
            </a:r>
            <a:endParaRPr sz="1200" dirty="0">
              <a:latin typeface="Calibri"/>
              <a:ea typeface="Calibri"/>
              <a:cs typeface="Calibri"/>
              <a:sym typeface="Calibri"/>
            </a:endParaRPr>
          </a:p>
        </p:txBody>
      </p:sp>
      <p:pic>
        <p:nvPicPr>
          <p:cNvPr id="259" name="Google Shape;259;p31"/>
          <p:cNvPicPr preferRelativeResize="0"/>
          <p:nvPr/>
        </p:nvPicPr>
        <p:blipFill rotWithShape="1">
          <a:blip r:embed="rId4">
            <a:alphaModFix/>
          </a:blip>
          <a:srcRect/>
          <a:stretch/>
        </p:blipFill>
        <p:spPr>
          <a:xfrm>
            <a:off x="0" y="4836079"/>
            <a:ext cx="9144000" cy="307421"/>
          </a:xfrm>
          <a:prstGeom prst="rect">
            <a:avLst/>
          </a:prstGeom>
          <a:noFill/>
          <a:ln>
            <a:noFill/>
          </a:ln>
        </p:spPr>
      </p:pic>
      <p:sp>
        <p:nvSpPr>
          <p:cNvPr id="260" name="Google Shape;260;p31"/>
          <p:cNvSpPr txBox="1"/>
          <p:nvPr/>
        </p:nvSpPr>
        <p:spPr>
          <a:xfrm>
            <a:off x="3591881" y="3127961"/>
            <a:ext cx="2957400" cy="1846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sz="2000" b="1" dirty="0">
                <a:solidFill>
                  <a:schemeClr val="bg2"/>
                </a:solidFill>
                <a:latin typeface="Calibri"/>
                <a:ea typeface="Calibri"/>
                <a:cs typeface="Calibri"/>
                <a:sym typeface="Calibri"/>
              </a:rPr>
              <a:t>Rachel Glasser</a:t>
            </a:r>
            <a:endParaRPr sz="1000" dirty="0">
              <a:solidFill>
                <a:schemeClr val="bg2"/>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dirty="0">
                <a:solidFill>
                  <a:schemeClr val="tx1"/>
                </a:solidFill>
                <a:latin typeface="Calibri"/>
                <a:ea typeface="Calibri"/>
                <a:cs typeface="Calibri"/>
                <a:sym typeface="Calibri"/>
              </a:rPr>
              <a:t>Chief Privacy Officer</a:t>
            </a:r>
            <a:endParaRPr sz="1000" dirty="0">
              <a:solidFill>
                <a:schemeClr val="tx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b="1" dirty="0">
                <a:solidFill>
                  <a:schemeClr val="tx1"/>
                </a:solidFill>
                <a:latin typeface="Calibri"/>
                <a:ea typeface="Calibri"/>
                <a:cs typeface="Calibri"/>
                <a:sym typeface="Calibri"/>
              </a:rPr>
              <a:t>Wunderman Thompson</a:t>
            </a:r>
            <a:endParaRPr sz="1200" dirty="0">
              <a:solidFill>
                <a:schemeClr val="tx1"/>
              </a:solidFill>
              <a:latin typeface="Calibri"/>
              <a:ea typeface="Calibri"/>
              <a:cs typeface="Calibri"/>
              <a:sym typeface="Calibri"/>
            </a:endParaRPr>
          </a:p>
          <a:p>
            <a:pPr marL="0" marR="0" lvl="0" indent="0" algn="l" rtl="0">
              <a:spcBef>
                <a:spcPts val="0"/>
              </a:spcBef>
              <a:spcAft>
                <a:spcPts val="0"/>
              </a:spcAft>
              <a:buNone/>
            </a:pPr>
            <a:r>
              <a:rPr lang="en-US" sz="1200" u="sng" dirty="0">
                <a:solidFill>
                  <a:schemeClr val="hlink"/>
                </a:solidFill>
                <a:highlight>
                  <a:srgbClr val="FFFFFF"/>
                </a:highlight>
                <a:latin typeface="Calibri"/>
                <a:ea typeface="Calibri"/>
                <a:cs typeface="Calibri"/>
                <a:sym typeface="Calibri"/>
                <a:hlinkClick r:id="rId5"/>
              </a:rPr>
              <a:t>Rachel.Glasser@wundermanthompson.com</a:t>
            </a:r>
            <a:r>
              <a:rPr lang="en-US" sz="1200" dirty="0">
                <a:solidFill>
                  <a:srgbClr val="555555"/>
                </a:solidFill>
                <a:highlight>
                  <a:srgbClr val="FFFFFF"/>
                </a:highlight>
                <a:latin typeface="Calibri"/>
                <a:ea typeface="Calibri"/>
                <a:cs typeface="Calibri"/>
                <a:sym typeface="Calibri"/>
              </a:rPr>
              <a:t> </a:t>
            </a:r>
            <a:endParaRPr sz="1200" dirty="0">
              <a:latin typeface="Calibri"/>
              <a:ea typeface="Calibri"/>
              <a:cs typeface="Calibri"/>
              <a:sym typeface="Calibri"/>
            </a:endParaRPr>
          </a:p>
          <a:p>
            <a:pPr marL="0" marR="0" lvl="0" indent="0" algn="l" rtl="0">
              <a:spcBef>
                <a:spcPts val="0"/>
              </a:spcBef>
              <a:spcAft>
                <a:spcPts val="0"/>
              </a:spcAft>
              <a:buNone/>
            </a:pPr>
            <a:endParaRPr sz="1000" dirty="0">
              <a:solidFill>
                <a:srgbClr val="3F3F3F"/>
              </a:solidFill>
              <a:latin typeface="Calibri"/>
              <a:ea typeface="Calibri"/>
              <a:cs typeface="Calibri"/>
              <a:sym typeface="Calibri"/>
            </a:endParaRPr>
          </a:p>
        </p:txBody>
      </p:sp>
      <p:sp>
        <p:nvSpPr>
          <p:cNvPr id="261" name="Google Shape;261;p31"/>
          <p:cNvSpPr txBox="1"/>
          <p:nvPr/>
        </p:nvSpPr>
        <p:spPr>
          <a:xfrm>
            <a:off x="6819657" y="3127961"/>
            <a:ext cx="2551500" cy="169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sz="2000" b="1" dirty="0">
                <a:solidFill>
                  <a:schemeClr val="bg2"/>
                </a:solidFill>
                <a:latin typeface="Calibri"/>
                <a:ea typeface="Calibri"/>
                <a:cs typeface="Calibri"/>
                <a:sym typeface="Calibri"/>
              </a:rPr>
              <a:t>Heather Sussman</a:t>
            </a:r>
            <a:endParaRPr sz="1000" dirty="0">
              <a:solidFill>
                <a:schemeClr val="bg2"/>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dirty="0">
                <a:solidFill>
                  <a:schemeClr val="tx1"/>
                </a:solidFill>
                <a:latin typeface="Calibri"/>
                <a:ea typeface="Calibri"/>
                <a:cs typeface="Calibri"/>
                <a:sym typeface="Calibri"/>
              </a:rPr>
              <a:t>Partner</a:t>
            </a:r>
            <a:endParaRPr sz="1000" dirty="0">
              <a:solidFill>
                <a:schemeClr val="tx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b="1" dirty="0">
                <a:solidFill>
                  <a:schemeClr val="tx1"/>
                </a:solidFill>
                <a:latin typeface="Calibri"/>
                <a:ea typeface="Calibri"/>
                <a:cs typeface="Calibri"/>
                <a:sym typeface="Calibri"/>
              </a:rPr>
              <a:t>Orrick </a:t>
            </a:r>
            <a:endParaRPr sz="1000" dirty="0">
              <a:solidFill>
                <a:schemeClr val="tx1"/>
              </a:solidFill>
            </a:endParaRPr>
          </a:p>
          <a:p>
            <a:pPr marL="0" marR="0" lvl="0" indent="0" algn="l" rtl="0">
              <a:spcBef>
                <a:spcPts val="0"/>
              </a:spcBef>
              <a:spcAft>
                <a:spcPts val="0"/>
              </a:spcAft>
              <a:buNone/>
            </a:pPr>
            <a:r>
              <a:rPr lang="en-US" sz="1050" u="sng" dirty="0">
                <a:solidFill>
                  <a:schemeClr val="hlink"/>
                </a:solidFill>
                <a:highlight>
                  <a:srgbClr val="FFFFFF"/>
                </a:highlight>
                <a:latin typeface="Roboto"/>
                <a:ea typeface="Roboto"/>
                <a:cs typeface="Roboto"/>
                <a:sym typeface="Roboto"/>
                <a:hlinkClick r:id="rId6"/>
              </a:rPr>
              <a:t>hsussman@orrick.com</a:t>
            </a:r>
            <a:r>
              <a:rPr lang="en-US" sz="1050" dirty="0">
                <a:solidFill>
                  <a:srgbClr val="555555"/>
                </a:solidFill>
                <a:highlight>
                  <a:srgbClr val="FFFFFF"/>
                </a:highlight>
                <a:latin typeface="Roboto"/>
                <a:ea typeface="Roboto"/>
                <a:cs typeface="Roboto"/>
                <a:sym typeface="Roboto"/>
              </a:rPr>
              <a:t> </a:t>
            </a:r>
            <a:endParaRPr sz="1000" dirty="0"/>
          </a:p>
          <a:p>
            <a:pPr marL="0" marR="0" lvl="0" indent="0" algn="l" rtl="0">
              <a:spcBef>
                <a:spcPts val="0"/>
              </a:spcBef>
              <a:spcAft>
                <a:spcPts val="0"/>
              </a:spcAft>
              <a:buNone/>
            </a:pPr>
            <a:endParaRPr sz="1200" dirty="0">
              <a:solidFill>
                <a:srgbClr val="3F3F3F"/>
              </a:solidFill>
              <a:latin typeface="Calibri"/>
              <a:ea typeface="Calibri"/>
              <a:cs typeface="Calibri"/>
              <a:sym typeface="Calibri"/>
            </a:endParaRPr>
          </a:p>
        </p:txBody>
      </p:sp>
      <p:pic>
        <p:nvPicPr>
          <p:cNvPr id="262" name="Google Shape;262;p31"/>
          <p:cNvPicPr preferRelativeResize="0"/>
          <p:nvPr/>
        </p:nvPicPr>
        <p:blipFill rotWithShape="1">
          <a:blip r:embed="rId7">
            <a:alphaModFix/>
          </a:blip>
          <a:srcRect/>
          <a:stretch/>
        </p:blipFill>
        <p:spPr>
          <a:xfrm>
            <a:off x="6895978" y="125099"/>
            <a:ext cx="1412240" cy="485297"/>
          </a:xfrm>
          <a:prstGeom prst="rect">
            <a:avLst/>
          </a:prstGeom>
          <a:noFill/>
          <a:ln>
            <a:noFill/>
          </a:ln>
        </p:spPr>
      </p:pic>
      <p:pic>
        <p:nvPicPr>
          <p:cNvPr id="263" name="Google Shape;263;p31"/>
          <p:cNvPicPr preferRelativeResize="0"/>
          <p:nvPr/>
        </p:nvPicPr>
        <p:blipFill>
          <a:blip r:embed="rId8">
            <a:alphaModFix/>
          </a:blip>
          <a:stretch>
            <a:fillRect/>
          </a:stretch>
        </p:blipFill>
        <p:spPr>
          <a:xfrm>
            <a:off x="669500" y="1243549"/>
            <a:ext cx="1654850" cy="1654850"/>
          </a:xfrm>
          <a:prstGeom prst="rect">
            <a:avLst/>
          </a:prstGeom>
          <a:noFill/>
          <a:ln>
            <a:noFill/>
          </a:ln>
        </p:spPr>
      </p:pic>
      <p:pic>
        <p:nvPicPr>
          <p:cNvPr id="264" name="Google Shape;264;p31"/>
          <p:cNvPicPr preferRelativeResize="0"/>
          <p:nvPr/>
        </p:nvPicPr>
        <p:blipFill>
          <a:blip r:embed="rId9">
            <a:alphaModFix/>
          </a:blip>
          <a:stretch>
            <a:fillRect/>
          </a:stretch>
        </p:blipFill>
        <p:spPr>
          <a:xfrm>
            <a:off x="6819650" y="1243538"/>
            <a:ext cx="1654850" cy="1654850"/>
          </a:xfrm>
          <a:prstGeom prst="rect">
            <a:avLst/>
          </a:prstGeom>
          <a:noFill/>
          <a:ln>
            <a:noFill/>
          </a:ln>
        </p:spPr>
      </p:pic>
      <p:pic>
        <p:nvPicPr>
          <p:cNvPr id="265" name="Google Shape;265;p31"/>
          <p:cNvPicPr preferRelativeResize="0"/>
          <p:nvPr/>
        </p:nvPicPr>
        <p:blipFill rotWithShape="1">
          <a:blip r:embed="rId10">
            <a:alphaModFix/>
          </a:blip>
          <a:srcRect l="9014" r="9849"/>
          <a:stretch/>
        </p:blipFill>
        <p:spPr>
          <a:xfrm>
            <a:off x="3484973" y="1177776"/>
            <a:ext cx="2174054" cy="1786374"/>
          </a:xfrm>
          <a:prstGeom prst="rect">
            <a:avLst/>
          </a:prstGeom>
          <a:noFill/>
          <a:ln>
            <a:noFill/>
          </a:ln>
        </p:spPr>
      </p:pic>
    </p:spTree>
    <p:extLst>
      <p:ext uri="{BB962C8B-B14F-4D97-AF65-F5344CB8AC3E}">
        <p14:creationId xmlns:p14="http://schemas.microsoft.com/office/powerpoint/2010/main" val="2856317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5"/>
          <p:cNvSpPr txBox="1">
            <a:spLocks noGrp="1"/>
          </p:cNvSpPr>
          <p:nvPr>
            <p:ph type="title"/>
          </p:nvPr>
        </p:nvSpPr>
        <p:spPr>
          <a:xfrm>
            <a:off x="0" y="0"/>
            <a:ext cx="9144000" cy="735600"/>
          </a:xfrm>
          <a:prstGeom prst="rect">
            <a:avLst/>
          </a:prstGeom>
          <a:solidFill>
            <a:srgbClr val="183473"/>
          </a:solidFill>
          <a:ln>
            <a:noFill/>
          </a:ln>
        </p:spPr>
        <p:txBody>
          <a:bodyPr spcFirstLastPara="1" wrap="square" lIns="640075" tIns="45700" rIns="91425" bIns="45700" anchor="ctr" anchorCtr="0">
            <a:noAutofit/>
          </a:bodyPr>
          <a:lstStyle/>
          <a:p>
            <a:pPr marL="0" lvl="0" indent="0" algn="l" rtl="0">
              <a:spcBef>
                <a:spcPts val="0"/>
              </a:spcBef>
              <a:spcAft>
                <a:spcPts val="0"/>
              </a:spcAft>
              <a:buClr>
                <a:schemeClr val="lt1"/>
              </a:buClr>
              <a:buSzPts val="3200"/>
              <a:buFont typeface="Titillium Web"/>
              <a:buNone/>
            </a:pPr>
            <a:r>
              <a:rPr lang="en-US" sz="3200" b="1">
                <a:solidFill>
                  <a:schemeClr val="lt1"/>
                </a:solidFill>
                <a:latin typeface="Titillium Web"/>
                <a:ea typeface="Titillium Web"/>
                <a:cs typeface="Titillium Web"/>
                <a:sym typeface="Titillium Web"/>
              </a:rPr>
              <a:t>Speaker</a:t>
            </a:r>
            <a:endParaRPr/>
          </a:p>
        </p:txBody>
      </p:sp>
      <p:sp>
        <p:nvSpPr>
          <p:cNvPr id="109" name="Google Shape;109;p15"/>
          <p:cNvSpPr txBox="1"/>
          <p:nvPr/>
        </p:nvSpPr>
        <p:spPr>
          <a:xfrm>
            <a:off x="398170" y="1077639"/>
            <a:ext cx="5588100" cy="3416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dirty="0">
                <a:solidFill>
                  <a:srgbClr val="262626"/>
                </a:solidFill>
                <a:latin typeface="Calibri"/>
                <a:ea typeface="Calibri"/>
                <a:cs typeface="Calibri"/>
                <a:sym typeface="Calibri"/>
              </a:rPr>
              <a:t>Rachel Glasser</a:t>
            </a:r>
            <a:endParaRPr dirty="0">
              <a:latin typeface="Calibri"/>
              <a:ea typeface="Calibri"/>
              <a:cs typeface="Calibri"/>
              <a:sym typeface="Calibri"/>
            </a:endParaRPr>
          </a:p>
          <a:p>
            <a:pPr marL="0" marR="0" lvl="0" indent="0" algn="l" rtl="0">
              <a:spcBef>
                <a:spcPts val="0"/>
              </a:spcBef>
              <a:spcAft>
                <a:spcPts val="0"/>
              </a:spcAft>
              <a:buNone/>
            </a:pPr>
            <a:r>
              <a:rPr lang="en-US" sz="1800" dirty="0">
                <a:solidFill>
                  <a:srgbClr val="3F3F3F"/>
                </a:solidFill>
                <a:latin typeface="Calibri"/>
                <a:ea typeface="Calibri"/>
                <a:cs typeface="Calibri"/>
                <a:sym typeface="Calibri"/>
              </a:rPr>
              <a:t>Chief Privacy Officer</a:t>
            </a:r>
            <a:endParaRPr dirty="0">
              <a:latin typeface="Calibri"/>
              <a:ea typeface="Calibri"/>
              <a:cs typeface="Calibri"/>
              <a:sym typeface="Calibri"/>
            </a:endParaRPr>
          </a:p>
          <a:p>
            <a:pPr marL="0" marR="0" lvl="0" indent="0" algn="l" rtl="0">
              <a:spcBef>
                <a:spcPts val="0"/>
              </a:spcBef>
              <a:spcAft>
                <a:spcPts val="0"/>
              </a:spcAft>
              <a:buNone/>
            </a:pPr>
            <a:r>
              <a:rPr lang="en-US" sz="1800" b="1" dirty="0">
                <a:solidFill>
                  <a:schemeClr val="tx1"/>
                </a:solidFill>
                <a:latin typeface="Calibri"/>
                <a:ea typeface="Calibri"/>
                <a:cs typeface="Calibri"/>
                <a:sym typeface="Calibri"/>
              </a:rPr>
              <a:t>Wunderman Thompson</a:t>
            </a:r>
            <a:endParaRPr sz="1800" b="1" dirty="0">
              <a:solidFill>
                <a:schemeClr val="tx1"/>
              </a:solidFill>
              <a:latin typeface="Calibri"/>
              <a:ea typeface="Calibri"/>
              <a:cs typeface="Calibri"/>
              <a:sym typeface="Calibri"/>
            </a:endParaRPr>
          </a:p>
          <a:p>
            <a:pPr marL="0" lvl="0" indent="0" algn="l" rtl="0">
              <a:lnSpc>
                <a:spcPct val="100000"/>
              </a:lnSpc>
              <a:spcBef>
                <a:spcPts val="1000"/>
              </a:spcBef>
              <a:spcAft>
                <a:spcPts val="0"/>
              </a:spcAft>
              <a:buSzPts val="1100"/>
              <a:buNone/>
            </a:pPr>
            <a:r>
              <a:rPr lang="en-US" sz="1100" dirty="0">
                <a:solidFill>
                  <a:srgbClr val="222222"/>
                </a:solidFill>
                <a:latin typeface="Calibri"/>
                <a:ea typeface="Calibri"/>
                <a:cs typeface="Calibri"/>
                <a:sym typeface="Calibri"/>
              </a:rPr>
              <a:t>As the Global Chief Privacy Officer for Wunderman Thompson, Rachel Glasser oversees all privacy and data protection matters for Wunderman Thompson and Wunderman Thompson Data. She is responsible for overall compliance design, as well as data privacy laws and regulations, particularly in regard to the General Data Protection Regulation (GDPR), the California Consumer Privacy Act (CCPA), and emerging state laws and the impact on business. </a:t>
            </a:r>
            <a:endParaRPr sz="1100" dirty="0">
              <a:solidFill>
                <a:srgbClr val="222222"/>
              </a:solidFill>
              <a:latin typeface="Calibri"/>
              <a:ea typeface="Calibri"/>
              <a:cs typeface="Calibri"/>
              <a:sym typeface="Calibri"/>
            </a:endParaRPr>
          </a:p>
          <a:p>
            <a:pPr marL="0" lvl="0" indent="0" algn="l" rtl="0">
              <a:lnSpc>
                <a:spcPct val="100000"/>
              </a:lnSpc>
              <a:spcBef>
                <a:spcPts val="1000"/>
              </a:spcBef>
              <a:spcAft>
                <a:spcPts val="0"/>
              </a:spcAft>
              <a:buSzPts val="1100"/>
              <a:buNone/>
            </a:pPr>
            <a:r>
              <a:rPr lang="en-US" sz="1100" dirty="0">
                <a:solidFill>
                  <a:srgbClr val="222222"/>
                </a:solidFill>
                <a:latin typeface="Calibri"/>
                <a:ea typeface="Calibri"/>
                <a:cs typeface="Calibri"/>
                <a:sym typeface="Calibri"/>
              </a:rPr>
              <a:t>In her role, Rachel focuses on appropriate data collection and its use in online marketing for data management and optimization, e-commerce, brand safety and data privacy education. Prior to the merged Wunderman Thompson, Rachel served as Director of Privacy at </a:t>
            </a:r>
            <a:r>
              <a:rPr lang="en-US" sz="1100" dirty="0" err="1">
                <a:solidFill>
                  <a:srgbClr val="222222"/>
                </a:solidFill>
                <a:latin typeface="Calibri"/>
                <a:ea typeface="Calibri"/>
                <a:cs typeface="Calibri"/>
                <a:sym typeface="Calibri"/>
              </a:rPr>
              <a:t>GroupM</a:t>
            </a:r>
            <a:r>
              <a:rPr lang="en-US" sz="1100" dirty="0">
                <a:solidFill>
                  <a:srgbClr val="222222"/>
                </a:solidFill>
                <a:latin typeface="Calibri"/>
                <a:ea typeface="Calibri"/>
                <a:cs typeface="Calibri"/>
                <a:sym typeface="Calibri"/>
              </a:rPr>
              <a:t>. </a:t>
            </a:r>
            <a:endParaRPr sz="1100" dirty="0">
              <a:solidFill>
                <a:srgbClr val="222222"/>
              </a:solidFill>
              <a:latin typeface="Calibri"/>
              <a:ea typeface="Calibri"/>
              <a:cs typeface="Calibri"/>
              <a:sym typeface="Calibri"/>
            </a:endParaRPr>
          </a:p>
          <a:p>
            <a:pPr marL="0" lvl="0" indent="0" algn="l" rtl="0">
              <a:lnSpc>
                <a:spcPct val="100000"/>
              </a:lnSpc>
              <a:spcBef>
                <a:spcPts val="1000"/>
              </a:spcBef>
              <a:spcAft>
                <a:spcPts val="0"/>
              </a:spcAft>
              <a:buClr>
                <a:schemeClr val="dk1"/>
              </a:buClr>
              <a:buSzPts val="1100"/>
              <a:buFont typeface="Arial"/>
              <a:buNone/>
            </a:pPr>
            <a:r>
              <a:rPr lang="en-US" sz="1100" dirty="0">
                <a:solidFill>
                  <a:srgbClr val="222222"/>
                </a:solidFill>
                <a:latin typeface="Calibri"/>
                <a:ea typeface="Calibri"/>
                <a:cs typeface="Calibri"/>
                <a:sym typeface="Calibri"/>
              </a:rPr>
              <a:t>Rachel has a Bachelor of Arts in politics from Brandeis University and a Juris Doctor from Brooklyn Law School. She is admitted to practice law in New York and New Jersey and is a CIPP/US.</a:t>
            </a:r>
            <a:endParaRPr sz="1100" dirty="0">
              <a:solidFill>
                <a:srgbClr val="222222"/>
              </a:solidFill>
              <a:latin typeface="Calibri"/>
              <a:ea typeface="Calibri"/>
              <a:cs typeface="Calibri"/>
              <a:sym typeface="Calibri"/>
            </a:endParaRPr>
          </a:p>
          <a:p>
            <a:pPr marL="0" lvl="0" indent="0" algn="l" rtl="0">
              <a:lnSpc>
                <a:spcPct val="100000"/>
              </a:lnSpc>
              <a:spcBef>
                <a:spcPts val="1000"/>
              </a:spcBef>
              <a:spcAft>
                <a:spcPts val="0"/>
              </a:spcAft>
              <a:buSzPts val="1100"/>
              <a:buNone/>
            </a:pPr>
            <a:endParaRPr sz="1100" dirty="0">
              <a:solidFill>
                <a:srgbClr val="222222"/>
              </a:solidFill>
              <a:highlight>
                <a:srgbClr val="FFFFFF"/>
              </a:highlight>
              <a:latin typeface="Calibri"/>
              <a:ea typeface="Calibri"/>
              <a:cs typeface="Calibri"/>
              <a:sym typeface="Calibri"/>
            </a:endParaRPr>
          </a:p>
          <a:p>
            <a:pPr marL="0" lvl="0" indent="0" algn="l" rtl="0">
              <a:lnSpc>
                <a:spcPct val="135000"/>
              </a:lnSpc>
              <a:spcBef>
                <a:spcPts val="1000"/>
              </a:spcBef>
              <a:spcAft>
                <a:spcPts val="0"/>
              </a:spcAft>
              <a:buSzPts val="1100"/>
              <a:buNone/>
            </a:pPr>
            <a:endParaRPr sz="10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rgbClr val="3F3F3F"/>
              </a:solidFill>
              <a:latin typeface="Calibri"/>
              <a:ea typeface="Calibri"/>
              <a:cs typeface="Calibri"/>
              <a:sym typeface="Calibri"/>
            </a:endParaRPr>
          </a:p>
          <a:p>
            <a:pPr marL="0" marR="0" lvl="0" indent="0" algn="l" rtl="0">
              <a:lnSpc>
                <a:spcPct val="130000"/>
              </a:lnSpc>
              <a:spcBef>
                <a:spcPts val="0"/>
              </a:spcBef>
              <a:spcAft>
                <a:spcPts val="0"/>
              </a:spcAft>
              <a:buNone/>
            </a:pPr>
            <a:endParaRPr sz="1400" dirty="0">
              <a:solidFill>
                <a:srgbClr val="3F3F3F"/>
              </a:solidFill>
              <a:latin typeface="Calibri"/>
              <a:ea typeface="Calibri"/>
              <a:cs typeface="Calibri"/>
              <a:sym typeface="Calibri"/>
            </a:endParaRPr>
          </a:p>
        </p:txBody>
      </p:sp>
      <p:pic>
        <p:nvPicPr>
          <p:cNvPr id="110" name="Google Shape;110;p15"/>
          <p:cNvPicPr preferRelativeResize="0"/>
          <p:nvPr/>
        </p:nvPicPr>
        <p:blipFill rotWithShape="1">
          <a:blip r:embed="rId3">
            <a:alphaModFix/>
          </a:blip>
          <a:srcRect/>
          <a:stretch/>
        </p:blipFill>
        <p:spPr>
          <a:xfrm>
            <a:off x="0" y="4836079"/>
            <a:ext cx="9144000" cy="307421"/>
          </a:xfrm>
          <a:prstGeom prst="rect">
            <a:avLst/>
          </a:prstGeom>
          <a:noFill/>
          <a:ln>
            <a:noFill/>
          </a:ln>
        </p:spPr>
      </p:pic>
      <p:pic>
        <p:nvPicPr>
          <p:cNvPr id="111" name="Google Shape;111;p15"/>
          <p:cNvPicPr preferRelativeResize="0"/>
          <p:nvPr/>
        </p:nvPicPr>
        <p:blipFill rotWithShape="1">
          <a:blip r:embed="rId4">
            <a:alphaModFix/>
          </a:blip>
          <a:srcRect/>
          <a:stretch/>
        </p:blipFill>
        <p:spPr>
          <a:xfrm>
            <a:off x="6895978" y="125099"/>
            <a:ext cx="1412240" cy="485297"/>
          </a:xfrm>
          <a:prstGeom prst="rect">
            <a:avLst/>
          </a:prstGeom>
          <a:noFill/>
          <a:ln>
            <a:noFill/>
          </a:ln>
        </p:spPr>
      </p:pic>
      <p:pic>
        <p:nvPicPr>
          <p:cNvPr id="112" name="Google Shape;112;p15"/>
          <p:cNvPicPr preferRelativeResize="0"/>
          <p:nvPr/>
        </p:nvPicPr>
        <p:blipFill>
          <a:blip r:embed="rId5">
            <a:alphaModFix/>
          </a:blip>
          <a:stretch>
            <a:fillRect/>
          </a:stretch>
        </p:blipFill>
        <p:spPr>
          <a:xfrm>
            <a:off x="6661000" y="3776488"/>
            <a:ext cx="1882190" cy="845513"/>
          </a:xfrm>
          <a:prstGeom prst="rect">
            <a:avLst/>
          </a:prstGeom>
          <a:noFill/>
          <a:ln>
            <a:noFill/>
          </a:ln>
        </p:spPr>
      </p:pic>
      <p:pic>
        <p:nvPicPr>
          <p:cNvPr id="113" name="Google Shape;113;p15"/>
          <p:cNvPicPr preferRelativeResize="0"/>
          <p:nvPr/>
        </p:nvPicPr>
        <p:blipFill rotWithShape="1">
          <a:blip r:embed="rId6">
            <a:alphaModFix/>
          </a:blip>
          <a:srcRect l="9014" r="9849"/>
          <a:stretch/>
        </p:blipFill>
        <p:spPr>
          <a:xfrm>
            <a:off x="6320487" y="1456275"/>
            <a:ext cx="2563224" cy="21061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6"/>
          <p:cNvSpPr txBox="1">
            <a:spLocks noGrp="1"/>
          </p:cNvSpPr>
          <p:nvPr>
            <p:ph type="title"/>
          </p:nvPr>
        </p:nvSpPr>
        <p:spPr>
          <a:xfrm>
            <a:off x="0" y="0"/>
            <a:ext cx="9144000" cy="735600"/>
          </a:xfrm>
          <a:prstGeom prst="rect">
            <a:avLst/>
          </a:prstGeom>
          <a:solidFill>
            <a:srgbClr val="183473"/>
          </a:solidFill>
          <a:ln>
            <a:noFill/>
          </a:ln>
        </p:spPr>
        <p:txBody>
          <a:bodyPr spcFirstLastPara="1" wrap="square" lIns="640075" tIns="45700" rIns="91425" bIns="45700" anchor="ctr" anchorCtr="0">
            <a:noAutofit/>
          </a:bodyPr>
          <a:lstStyle/>
          <a:p>
            <a:pPr marL="0" lvl="0" indent="0" algn="l" rtl="0">
              <a:spcBef>
                <a:spcPts val="0"/>
              </a:spcBef>
              <a:spcAft>
                <a:spcPts val="0"/>
              </a:spcAft>
              <a:buClr>
                <a:schemeClr val="lt1"/>
              </a:buClr>
              <a:buSzPts val="3200"/>
              <a:buFont typeface="Titillium Web"/>
              <a:buNone/>
            </a:pPr>
            <a:r>
              <a:rPr lang="en-US" sz="3200" b="1">
                <a:solidFill>
                  <a:schemeClr val="lt1"/>
                </a:solidFill>
                <a:latin typeface="Titillium Web"/>
                <a:ea typeface="Titillium Web"/>
                <a:cs typeface="Titillium Web"/>
                <a:sym typeface="Titillium Web"/>
              </a:rPr>
              <a:t>Speaker</a:t>
            </a:r>
            <a:endParaRPr/>
          </a:p>
        </p:txBody>
      </p:sp>
      <p:sp>
        <p:nvSpPr>
          <p:cNvPr id="120" name="Google Shape;120;p16"/>
          <p:cNvSpPr txBox="1"/>
          <p:nvPr/>
        </p:nvSpPr>
        <p:spPr>
          <a:xfrm>
            <a:off x="283077" y="931389"/>
            <a:ext cx="6158400" cy="4058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dirty="0">
                <a:solidFill>
                  <a:srgbClr val="262626"/>
                </a:solidFill>
                <a:latin typeface="Calibri"/>
                <a:ea typeface="Calibri"/>
                <a:cs typeface="Calibri"/>
                <a:sym typeface="Calibri"/>
              </a:rPr>
              <a:t>Heather Egan Sussman</a:t>
            </a:r>
            <a:endParaRPr dirty="0">
              <a:latin typeface="Calibri"/>
              <a:ea typeface="Calibri"/>
              <a:cs typeface="Calibri"/>
              <a:sym typeface="Calibri"/>
            </a:endParaRPr>
          </a:p>
          <a:p>
            <a:pPr marL="0" marR="0" lvl="0" indent="0" algn="l" rtl="0">
              <a:spcBef>
                <a:spcPts val="0"/>
              </a:spcBef>
              <a:spcAft>
                <a:spcPts val="0"/>
              </a:spcAft>
              <a:buNone/>
            </a:pPr>
            <a:r>
              <a:rPr lang="en-US" sz="1800" dirty="0">
                <a:solidFill>
                  <a:srgbClr val="3F3F3F"/>
                </a:solidFill>
                <a:latin typeface="Calibri"/>
                <a:ea typeface="Calibri"/>
                <a:cs typeface="Calibri"/>
                <a:sym typeface="Calibri"/>
              </a:rPr>
              <a:t>Partner</a:t>
            </a:r>
          </a:p>
          <a:p>
            <a:pPr marL="0" marR="0" lvl="0" indent="0" algn="l" rtl="0">
              <a:spcBef>
                <a:spcPts val="0"/>
              </a:spcBef>
              <a:spcAft>
                <a:spcPts val="0"/>
              </a:spcAft>
              <a:buNone/>
            </a:pPr>
            <a:r>
              <a:rPr lang="en-US" sz="1800" b="1" dirty="0">
                <a:solidFill>
                  <a:schemeClr val="tx1"/>
                </a:solidFill>
                <a:latin typeface="Calibri"/>
                <a:ea typeface="Calibri"/>
                <a:cs typeface="Calibri"/>
                <a:sym typeface="Calibri"/>
              </a:rPr>
              <a:t>Orrick, Herrington &amp; Sutcliffe LLP</a:t>
            </a:r>
            <a:endParaRPr sz="1800" b="1" dirty="0">
              <a:solidFill>
                <a:schemeClr val="tx1"/>
              </a:solidFill>
              <a:latin typeface="Calibri"/>
              <a:ea typeface="Calibri"/>
              <a:cs typeface="Calibri"/>
              <a:sym typeface="Calibri"/>
            </a:endParaRPr>
          </a:p>
          <a:p>
            <a:pPr marL="0" lvl="0" indent="0" algn="l" rtl="0">
              <a:lnSpc>
                <a:spcPct val="100000"/>
              </a:lnSpc>
              <a:spcBef>
                <a:spcPts val="1000"/>
              </a:spcBef>
              <a:spcAft>
                <a:spcPts val="0"/>
              </a:spcAft>
              <a:buSzPts val="1100"/>
              <a:buNone/>
            </a:pPr>
            <a:r>
              <a:rPr lang="en-US" sz="1100" dirty="0">
                <a:solidFill>
                  <a:srgbClr val="222222"/>
                </a:solidFill>
                <a:latin typeface="Calibri"/>
                <a:ea typeface="Calibri"/>
                <a:cs typeface="Calibri"/>
                <a:sym typeface="Calibri"/>
              </a:rPr>
              <a:t>Heather Egan Sussman is Head of Orrick's Global Cyber, Privacy &amp; Data Innovation Practice Group. Her practice focuses on privacy, cybersecurity and information management, and she is ranked by Chambers USA, Chambers Global and The Legal 500 United States as a leader in her field. Chambers explains companies turn to Heather because she “understands all the business issues and the dynamics of how to implement privacy programs [and is] extraordinarily thoughtful, very pragmatic and responsive.”</a:t>
            </a:r>
            <a:endParaRPr sz="1100" dirty="0">
              <a:solidFill>
                <a:srgbClr val="222222"/>
              </a:solidFill>
              <a:latin typeface="Calibri"/>
              <a:ea typeface="Calibri"/>
              <a:cs typeface="Calibri"/>
              <a:sym typeface="Calibri"/>
            </a:endParaRPr>
          </a:p>
          <a:p>
            <a:pPr marL="0" lvl="0" indent="0" algn="l" rtl="0">
              <a:lnSpc>
                <a:spcPct val="100000"/>
              </a:lnSpc>
              <a:spcBef>
                <a:spcPts val="1000"/>
              </a:spcBef>
              <a:spcAft>
                <a:spcPts val="0"/>
              </a:spcAft>
              <a:buSzPts val="1100"/>
              <a:buNone/>
            </a:pPr>
            <a:r>
              <a:rPr lang="en-US" sz="1100" dirty="0">
                <a:solidFill>
                  <a:srgbClr val="222222"/>
                </a:solidFill>
                <a:latin typeface="Calibri"/>
                <a:ea typeface="Calibri"/>
                <a:cs typeface="Calibri"/>
                <a:sym typeface="Calibri"/>
              </a:rPr>
              <a:t>Heather routinely guides clients through the existing patchwork of laws impacting privacy and cybersecurity around the globe. In the U.S. this includes advising on federal and state laws such as FCRA, ECPA, TCPA, HIPAA, CAN-SPAM, GLBA, California’s Consumer Privacy Act, state breach notification laws, and state data security laws, as well as existing self-regulatory frameworks, including those covering online advertising and payment card processing. Outside of the U.S., she manages teams of talented counsel around the world to deliver seamless advice for clients that operate across many jurisdictional lines, developing comprehensive privacy and cybersecurity programs that address competing regulatory regimes. She drafts online privacy notices for global rollout and implements data transfer mechanisms for the free flow of data worldwide.</a:t>
            </a:r>
            <a:endParaRPr sz="1100" dirty="0">
              <a:solidFill>
                <a:srgbClr val="222222"/>
              </a:solidFill>
              <a:latin typeface="Calibri"/>
              <a:ea typeface="Calibri"/>
              <a:cs typeface="Calibri"/>
              <a:sym typeface="Calibri"/>
            </a:endParaRPr>
          </a:p>
          <a:p>
            <a:pPr marL="0" lvl="0" indent="0" algn="l" rtl="0">
              <a:lnSpc>
                <a:spcPct val="100000"/>
              </a:lnSpc>
              <a:spcBef>
                <a:spcPts val="1000"/>
              </a:spcBef>
              <a:spcAft>
                <a:spcPts val="0"/>
              </a:spcAft>
              <a:buSzPts val="1100"/>
              <a:buNone/>
            </a:pPr>
            <a:endParaRPr sz="1100" dirty="0">
              <a:solidFill>
                <a:srgbClr val="222222"/>
              </a:solidFill>
              <a:latin typeface="Calibri"/>
              <a:ea typeface="Calibri"/>
              <a:cs typeface="Calibri"/>
              <a:sym typeface="Calibri"/>
            </a:endParaRPr>
          </a:p>
          <a:p>
            <a:pPr marL="0" lvl="0" indent="0" algn="l" rtl="0">
              <a:lnSpc>
                <a:spcPct val="135000"/>
              </a:lnSpc>
              <a:spcBef>
                <a:spcPts val="1000"/>
              </a:spcBef>
              <a:spcAft>
                <a:spcPts val="0"/>
              </a:spcAft>
              <a:buSzPts val="1100"/>
              <a:buNone/>
            </a:pPr>
            <a:endParaRPr sz="10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rgbClr val="3F3F3F"/>
              </a:solidFill>
              <a:latin typeface="Calibri"/>
              <a:ea typeface="Calibri"/>
              <a:cs typeface="Calibri"/>
              <a:sym typeface="Calibri"/>
            </a:endParaRPr>
          </a:p>
          <a:p>
            <a:pPr marL="0" marR="0" lvl="0" indent="0" algn="l" rtl="0">
              <a:lnSpc>
                <a:spcPct val="130000"/>
              </a:lnSpc>
              <a:spcBef>
                <a:spcPts val="0"/>
              </a:spcBef>
              <a:spcAft>
                <a:spcPts val="0"/>
              </a:spcAft>
              <a:buNone/>
            </a:pPr>
            <a:endParaRPr sz="1400" dirty="0">
              <a:solidFill>
                <a:srgbClr val="3F3F3F"/>
              </a:solidFill>
              <a:latin typeface="Calibri"/>
              <a:ea typeface="Calibri"/>
              <a:cs typeface="Calibri"/>
              <a:sym typeface="Calibri"/>
            </a:endParaRPr>
          </a:p>
        </p:txBody>
      </p:sp>
      <p:pic>
        <p:nvPicPr>
          <p:cNvPr id="121" name="Google Shape;121;p16"/>
          <p:cNvPicPr preferRelativeResize="0"/>
          <p:nvPr/>
        </p:nvPicPr>
        <p:blipFill rotWithShape="1">
          <a:blip r:embed="rId3">
            <a:alphaModFix/>
          </a:blip>
          <a:srcRect/>
          <a:stretch/>
        </p:blipFill>
        <p:spPr>
          <a:xfrm>
            <a:off x="0" y="4836079"/>
            <a:ext cx="9144000" cy="307421"/>
          </a:xfrm>
          <a:prstGeom prst="rect">
            <a:avLst/>
          </a:prstGeom>
          <a:noFill/>
          <a:ln>
            <a:noFill/>
          </a:ln>
        </p:spPr>
      </p:pic>
      <p:pic>
        <p:nvPicPr>
          <p:cNvPr id="122" name="Google Shape;122;p16"/>
          <p:cNvPicPr preferRelativeResize="0"/>
          <p:nvPr/>
        </p:nvPicPr>
        <p:blipFill rotWithShape="1">
          <a:blip r:embed="rId4">
            <a:alphaModFix/>
          </a:blip>
          <a:srcRect/>
          <a:stretch/>
        </p:blipFill>
        <p:spPr>
          <a:xfrm>
            <a:off x="6895978" y="125099"/>
            <a:ext cx="1412240" cy="485297"/>
          </a:xfrm>
          <a:prstGeom prst="rect">
            <a:avLst/>
          </a:prstGeom>
          <a:noFill/>
          <a:ln>
            <a:noFill/>
          </a:ln>
        </p:spPr>
      </p:pic>
      <p:pic>
        <p:nvPicPr>
          <p:cNvPr id="123" name="Google Shape;123;p16"/>
          <p:cNvPicPr preferRelativeResize="0"/>
          <p:nvPr/>
        </p:nvPicPr>
        <p:blipFill>
          <a:blip r:embed="rId5">
            <a:alphaModFix/>
          </a:blip>
          <a:stretch>
            <a:fillRect/>
          </a:stretch>
        </p:blipFill>
        <p:spPr>
          <a:xfrm>
            <a:off x="6530525" y="1437288"/>
            <a:ext cx="2143125" cy="2143125"/>
          </a:xfrm>
          <a:prstGeom prst="rect">
            <a:avLst/>
          </a:prstGeom>
          <a:noFill/>
          <a:ln>
            <a:noFill/>
          </a:ln>
        </p:spPr>
      </p:pic>
      <p:pic>
        <p:nvPicPr>
          <p:cNvPr id="124" name="Google Shape;124;p16"/>
          <p:cNvPicPr preferRelativeResize="0"/>
          <p:nvPr/>
        </p:nvPicPr>
        <p:blipFill>
          <a:blip r:embed="rId6">
            <a:alphaModFix/>
          </a:blip>
          <a:stretch>
            <a:fillRect/>
          </a:stretch>
        </p:blipFill>
        <p:spPr>
          <a:xfrm>
            <a:off x="6812274" y="3719825"/>
            <a:ext cx="1579650" cy="887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18"/>
          <p:cNvPicPr preferRelativeResize="0"/>
          <p:nvPr/>
        </p:nvPicPr>
        <p:blipFill rotWithShape="1">
          <a:blip r:embed="rId3">
            <a:alphaModFix/>
          </a:blip>
          <a:srcRect/>
          <a:stretch/>
        </p:blipFill>
        <p:spPr>
          <a:xfrm>
            <a:off x="0" y="0"/>
            <a:ext cx="9144000" cy="4237771"/>
          </a:xfrm>
          <a:prstGeom prst="rect">
            <a:avLst/>
          </a:prstGeom>
          <a:noFill/>
          <a:ln>
            <a:noFill/>
          </a:ln>
        </p:spPr>
      </p:pic>
      <p:sp>
        <p:nvSpPr>
          <p:cNvPr id="140" name="Google Shape;140;p18"/>
          <p:cNvSpPr/>
          <p:nvPr/>
        </p:nvSpPr>
        <p:spPr>
          <a:xfrm>
            <a:off x="4324227" y="834095"/>
            <a:ext cx="4819773" cy="2569580"/>
          </a:xfrm>
          <a:prstGeom prst="rect">
            <a:avLst/>
          </a:prstGeom>
          <a:solidFill>
            <a:srgbClr val="0C1E53"/>
          </a:solidFill>
          <a:ln w="9525" cap="flat" cmpd="sng">
            <a:solidFill>
              <a:srgbClr val="4A7DBA"/>
            </a:solidFill>
            <a:prstDash val="solid"/>
            <a:round/>
            <a:headEnd type="none" w="sm" len="sm"/>
            <a:tailEnd type="none" w="sm" len="sm"/>
          </a:ln>
        </p:spPr>
        <p:txBody>
          <a:bodyPr spcFirstLastPara="1" wrap="square" lIns="457200" tIns="45700" rIns="91425" bIns="45700" anchor="ctr" anchorCtr="0">
            <a:noAutofit/>
          </a:bodyPr>
          <a:lstStyle/>
          <a:p>
            <a:pPr marL="0" marR="0" lvl="0" indent="0" algn="l" rtl="0">
              <a:spcBef>
                <a:spcPts val="0"/>
              </a:spcBef>
              <a:spcAft>
                <a:spcPts val="0"/>
              </a:spcAft>
              <a:buNone/>
            </a:pPr>
            <a:endParaRPr sz="1400" b="1" dirty="0">
              <a:solidFill>
                <a:schemeClr val="lt1"/>
              </a:solidFill>
              <a:latin typeface="Titillium Web"/>
              <a:ea typeface="Titillium Web"/>
              <a:cs typeface="Titillium Web"/>
              <a:sym typeface="Titillium Web"/>
            </a:endParaRPr>
          </a:p>
          <a:p>
            <a:pPr marL="0" marR="0" lvl="0" indent="0" algn="l" rtl="0">
              <a:spcBef>
                <a:spcPts val="0"/>
              </a:spcBef>
              <a:spcAft>
                <a:spcPts val="0"/>
              </a:spcAft>
              <a:buNone/>
            </a:pPr>
            <a:endParaRPr sz="1800" b="1" dirty="0">
              <a:solidFill>
                <a:schemeClr val="lt1"/>
              </a:solidFill>
              <a:latin typeface="Titillium Web"/>
              <a:ea typeface="Titillium Web"/>
              <a:cs typeface="Titillium Web"/>
              <a:sym typeface="Titillium Web"/>
            </a:endParaRPr>
          </a:p>
          <a:p>
            <a:pPr marL="0" marR="0" lvl="0" indent="0" algn="l" rtl="0">
              <a:spcBef>
                <a:spcPts val="0"/>
              </a:spcBef>
              <a:spcAft>
                <a:spcPts val="0"/>
              </a:spcAft>
              <a:buNone/>
            </a:pPr>
            <a:r>
              <a:rPr lang="en-US" sz="3200" b="1" dirty="0">
                <a:solidFill>
                  <a:schemeClr val="lt1"/>
                </a:solidFill>
                <a:latin typeface="Titillium Web"/>
                <a:ea typeface="Titillium Web"/>
                <a:cs typeface="Titillium Web"/>
                <a:sym typeface="Titillium Web"/>
              </a:rPr>
              <a:t>Intake</a:t>
            </a:r>
            <a:endParaRPr dirty="0"/>
          </a:p>
          <a:p>
            <a:pPr marL="0" marR="0" lvl="0" indent="0" algn="l" rtl="0">
              <a:spcBef>
                <a:spcPts val="0"/>
              </a:spcBef>
              <a:spcAft>
                <a:spcPts val="0"/>
              </a:spcAft>
              <a:buNone/>
            </a:pPr>
            <a:endParaRPr sz="1800" b="1" dirty="0">
              <a:solidFill>
                <a:schemeClr val="lt1"/>
              </a:solidFill>
              <a:latin typeface="Titillium Web"/>
              <a:ea typeface="Titillium Web"/>
              <a:cs typeface="Titillium Web"/>
              <a:sym typeface="Titillium Web"/>
            </a:endParaRPr>
          </a:p>
          <a:p>
            <a:pPr marL="0" marR="0" lvl="0" indent="0" algn="l" rtl="0">
              <a:spcBef>
                <a:spcPts val="0"/>
              </a:spcBef>
              <a:spcAft>
                <a:spcPts val="0"/>
              </a:spcAft>
              <a:buNone/>
            </a:pPr>
            <a:endParaRPr sz="1800" b="1" dirty="0">
              <a:solidFill>
                <a:schemeClr val="lt1"/>
              </a:solidFill>
              <a:latin typeface="Titillium Web"/>
              <a:ea typeface="Titillium Web"/>
              <a:cs typeface="Titillium Web"/>
              <a:sym typeface="Titillium Web"/>
            </a:endParaRPr>
          </a:p>
        </p:txBody>
      </p:sp>
      <p:pic>
        <p:nvPicPr>
          <p:cNvPr id="141" name="Google Shape;141;p18"/>
          <p:cNvPicPr preferRelativeResize="0"/>
          <p:nvPr/>
        </p:nvPicPr>
        <p:blipFill rotWithShape="1">
          <a:blip r:embed="rId4">
            <a:alphaModFix/>
          </a:blip>
          <a:srcRect/>
          <a:stretch/>
        </p:blipFill>
        <p:spPr>
          <a:xfrm>
            <a:off x="161212" y="4378730"/>
            <a:ext cx="1928845" cy="66237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9"/>
          <p:cNvSpPr txBox="1">
            <a:spLocks noGrp="1"/>
          </p:cNvSpPr>
          <p:nvPr>
            <p:ph type="title"/>
          </p:nvPr>
        </p:nvSpPr>
        <p:spPr>
          <a:xfrm>
            <a:off x="0" y="0"/>
            <a:ext cx="9143999" cy="735496"/>
          </a:xfrm>
          <a:prstGeom prst="rect">
            <a:avLst/>
          </a:prstGeom>
          <a:solidFill>
            <a:srgbClr val="183473"/>
          </a:solidFill>
          <a:ln>
            <a:noFill/>
          </a:ln>
        </p:spPr>
        <p:txBody>
          <a:bodyPr spcFirstLastPara="1" wrap="square" lIns="640075" tIns="45700" rIns="91425" bIns="45700" anchor="ctr" anchorCtr="0">
            <a:noAutofit/>
          </a:bodyPr>
          <a:lstStyle/>
          <a:p>
            <a:pPr marL="0" lvl="0" indent="0" algn="l" rtl="0">
              <a:spcBef>
                <a:spcPts val="0"/>
              </a:spcBef>
              <a:spcAft>
                <a:spcPts val="0"/>
              </a:spcAft>
              <a:buClr>
                <a:schemeClr val="lt1"/>
              </a:buClr>
              <a:buSzPts val="3200"/>
              <a:buFont typeface="Titillium Web"/>
              <a:buNone/>
            </a:pPr>
            <a:r>
              <a:rPr lang="en-US" sz="3200" b="1" dirty="0">
                <a:solidFill>
                  <a:schemeClr val="lt1"/>
                </a:solidFill>
                <a:latin typeface="Titillium Web"/>
                <a:ea typeface="Titillium Web"/>
                <a:cs typeface="Titillium Web"/>
                <a:sym typeface="Titillium Web"/>
              </a:rPr>
              <a:t>Intake Statistics</a:t>
            </a:r>
            <a:endParaRPr dirty="0"/>
          </a:p>
        </p:txBody>
      </p:sp>
      <p:pic>
        <p:nvPicPr>
          <p:cNvPr id="148" name="Google Shape;148;p19"/>
          <p:cNvPicPr preferRelativeResize="0"/>
          <p:nvPr/>
        </p:nvPicPr>
        <p:blipFill rotWithShape="1">
          <a:blip r:embed="rId3">
            <a:alphaModFix/>
          </a:blip>
          <a:srcRect/>
          <a:stretch/>
        </p:blipFill>
        <p:spPr>
          <a:xfrm>
            <a:off x="0" y="4836079"/>
            <a:ext cx="9144000" cy="307421"/>
          </a:xfrm>
          <a:prstGeom prst="rect">
            <a:avLst/>
          </a:prstGeom>
          <a:noFill/>
          <a:ln>
            <a:noFill/>
          </a:ln>
        </p:spPr>
      </p:pic>
      <p:pic>
        <p:nvPicPr>
          <p:cNvPr id="149" name="Google Shape;149;p19"/>
          <p:cNvPicPr preferRelativeResize="0"/>
          <p:nvPr/>
        </p:nvPicPr>
        <p:blipFill rotWithShape="1">
          <a:blip r:embed="rId4">
            <a:alphaModFix/>
          </a:blip>
          <a:srcRect/>
          <a:stretch/>
        </p:blipFill>
        <p:spPr>
          <a:xfrm>
            <a:off x="6895978" y="125099"/>
            <a:ext cx="1412240" cy="485297"/>
          </a:xfrm>
          <a:prstGeom prst="rect">
            <a:avLst/>
          </a:prstGeom>
          <a:noFill/>
          <a:ln>
            <a:noFill/>
          </a:ln>
        </p:spPr>
      </p:pic>
      <p:pic>
        <p:nvPicPr>
          <p:cNvPr id="1026" name="Picture 2">
            <a:extLst>
              <a:ext uri="{FF2B5EF4-FFF2-40B4-BE49-F238E27FC236}">
                <a16:creationId xmlns:a16="http://schemas.microsoft.com/office/drawing/2014/main" id="{F4DFBE77-6C45-9044-A4E3-112E5929B7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3733" y="747465"/>
            <a:ext cx="6436531" cy="408861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5D21AD77-F812-2848-B20E-7EC520B40E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63200" y="-6156325"/>
            <a:ext cx="4368800" cy="1295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9"/>
          <p:cNvSpPr txBox="1">
            <a:spLocks noGrp="1"/>
          </p:cNvSpPr>
          <p:nvPr>
            <p:ph type="title"/>
          </p:nvPr>
        </p:nvSpPr>
        <p:spPr>
          <a:xfrm>
            <a:off x="0" y="0"/>
            <a:ext cx="9143999" cy="735496"/>
          </a:xfrm>
          <a:prstGeom prst="rect">
            <a:avLst/>
          </a:prstGeom>
          <a:solidFill>
            <a:srgbClr val="183473"/>
          </a:solidFill>
          <a:ln>
            <a:noFill/>
          </a:ln>
        </p:spPr>
        <p:txBody>
          <a:bodyPr spcFirstLastPara="1" wrap="square" lIns="640075" tIns="45700" rIns="91425" bIns="45700" anchor="ctr" anchorCtr="0">
            <a:noAutofit/>
          </a:bodyPr>
          <a:lstStyle/>
          <a:p>
            <a:pPr marL="0" lvl="0" indent="0" algn="l" rtl="0">
              <a:spcBef>
                <a:spcPts val="0"/>
              </a:spcBef>
              <a:spcAft>
                <a:spcPts val="0"/>
              </a:spcAft>
              <a:buClr>
                <a:schemeClr val="lt1"/>
              </a:buClr>
              <a:buSzPts val="3200"/>
              <a:buFont typeface="Titillium Web"/>
              <a:buNone/>
            </a:pPr>
            <a:r>
              <a:rPr lang="en-US" sz="3200" b="1">
                <a:solidFill>
                  <a:schemeClr val="lt1"/>
                </a:solidFill>
                <a:latin typeface="Titillium Web"/>
                <a:ea typeface="Titillium Web"/>
                <a:cs typeface="Titillium Web"/>
                <a:sym typeface="Titillium Web"/>
              </a:rPr>
              <a:t>End User Form </a:t>
            </a:r>
            <a:endParaRPr/>
          </a:p>
        </p:txBody>
      </p:sp>
      <p:pic>
        <p:nvPicPr>
          <p:cNvPr id="148" name="Google Shape;148;p19"/>
          <p:cNvPicPr preferRelativeResize="0"/>
          <p:nvPr/>
        </p:nvPicPr>
        <p:blipFill rotWithShape="1">
          <a:blip r:embed="rId3">
            <a:alphaModFix/>
          </a:blip>
          <a:srcRect/>
          <a:stretch/>
        </p:blipFill>
        <p:spPr>
          <a:xfrm>
            <a:off x="0" y="4836079"/>
            <a:ext cx="9144000" cy="307421"/>
          </a:xfrm>
          <a:prstGeom prst="rect">
            <a:avLst/>
          </a:prstGeom>
          <a:noFill/>
          <a:ln>
            <a:noFill/>
          </a:ln>
        </p:spPr>
      </p:pic>
      <p:pic>
        <p:nvPicPr>
          <p:cNvPr id="149" name="Google Shape;149;p19"/>
          <p:cNvPicPr preferRelativeResize="0"/>
          <p:nvPr/>
        </p:nvPicPr>
        <p:blipFill rotWithShape="1">
          <a:blip r:embed="rId4">
            <a:alphaModFix/>
          </a:blip>
          <a:srcRect/>
          <a:stretch/>
        </p:blipFill>
        <p:spPr>
          <a:xfrm>
            <a:off x="6895978" y="125099"/>
            <a:ext cx="1412240" cy="485297"/>
          </a:xfrm>
          <a:prstGeom prst="rect">
            <a:avLst/>
          </a:prstGeom>
          <a:noFill/>
          <a:ln>
            <a:noFill/>
          </a:ln>
        </p:spPr>
      </p:pic>
      <p:pic>
        <p:nvPicPr>
          <p:cNvPr id="150" name="Google Shape;150;p19"/>
          <p:cNvPicPr preferRelativeResize="0"/>
          <p:nvPr/>
        </p:nvPicPr>
        <p:blipFill>
          <a:blip r:embed="rId5">
            <a:alphaModFix/>
          </a:blip>
          <a:stretch>
            <a:fillRect/>
          </a:stretch>
        </p:blipFill>
        <p:spPr>
          <a:xfrm>
            <a:off x="1571609" y="964100"/>
            <a:ext cx="5713840" cy="3520649"/>
          </a:xfrm>
          <a:prstGeom prst="rect">
            <a:avLst/>
          </a:prstGeom>
          <a:noFill/>
          <a:ln w="9525" cap="flat" cmpd="sng">
            <a:solidFill>
              <a:srgbClr val="595959"/>
            </a:solidFill>
            <a:prstDash val="solid"/>
            <a:round/>
            <a:headEnd type="none" w="sm" len="sm"/>
            <a:tailEnd type="none" w="sm" len="sm"/>
          </a:ln>
        </p:spPr>
      </p:pic>
    </p:spTree>
    <p:extLst>
      <p:ext uri="{BB962C8B-B14F-4D97-AF65-F5344CB8AC3E}">
        <p14:creationId xmlns:p14="http://schemas.microsoft.com/office/powerpoint/2010/main" val="3019286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0"/>
          <p:cNvSpPr txBox="1">
            <a:spLocks noGrp="1"/>
          </p:cNvSpPr>
          <p:nvPr>
            <p:ph type="title"/>
          </p:nvPr>
        </p:nvSpPr>
        <p:spPr>
          <a:xfrm>
            <a:off x="0" y="0"/>
            <a:ext cx="9144000" cy="735600"/>
          </a:xfrm>
          <a:prstGeom prst="rect">
            <a:avLst/>
          </a:prstGeom>
          <a:solidFill>
            <a:srgbClr val="183473"/>
          </a:solidFill>
          <a:ln>
            <a:noFill/>
          </a:ln>
        </p:spPr>
        <p:txBody>
          <a:bodyPr spcFirstLastPara="1" wrap="square" lIns="640075" tIns="45700" rIns="91425" bIns="45700" anchor="ctr" anchorCtr="0">
            <a:noAutofit/>
          </a:bodyPr>
          <a:lstStyle/>
          <a:p>
            <a:pPr marL="0" lvl="0" indent="0" algn="l" rtl="0">
              <a:spcBef>
                <a:spcPts val="0"/>
              </a:spcBef>
              <a:spcAft>
                <a:spcPts val="0"/>
              </a:spcAft>
              <a:buClr>
                <a:schemeClr val="lt1"/>
              </a:buClr>
              <a:buSzPts val="3200"/>
              <a:buFont typeface="Titillium Web"/>
              <a:buNone/>
            </a:pPr>
            <a:r>
              <a:rPr lang="en-US" sz="3200" b="1">
                <a:solidFill>
                  <a:schemeClr val="lt1"/>
                </a:solidFill>
                <a:latin typeface="Titillium Web"/>
                <a:ea typeface="Titillium Web"/>
                <a:cs typeface="Titillium Web"/>
                <a:sym typeface="Titillium Web"/>
              </a:rPr>
              <a:t>What Info Do YOU Need </a:t>
            </a:r>
            <a:endParaRPr/>
          </a:p>
        </p:txBody>
      </p:sp>
      <p:pic>
        <p:nvPicPr>
          <p:cNvPr id="157" name="Google Shape;157;p20"/>
          <p:cNvPicPr preferRelativeResize="0"/>
          <p:nvPr/>
        </p:nvPicPr>
        <p:blipFill rotWithShape="1">
          <a:blip r:embed="rId3">
            <a:alphaModFix/>
          </a:blip>
          <a:srcRect/>
          <a:stretch/>
        </p:blipFill>
        <p:spPr>
          <a:xfrm>
            <a:off x="0" y="4836079"/>
            <a:ext cx="9144000" cy="307421"/>
          </a:xfrm>
          <a:prstGeom prst="rect">
            <a:avLst/>
          </a:prstGeom>
          <a:noFill/>
          <a:ln>
            <a:noFill/>
          </a:ln>
        </p:spPr>
      </p:pic>
      <p:pic>
        <p:nvPicPr>
          <p:cNvPr id="158" name="Google Shape;158;p20"/>
          <p:cNvPicPr preferRelativeResize="0"/>
          <p:nvPr/>
        </p:nvPicPr>
        <p:blipFill rotWithShape="1">
          <a:blip r:embed="rId4">
            <a:alphaModFix/>
          </a:blip>
          <a:srcRect/>
          <a:stretch/>
        </p:blipFill>
        <p:spPr>
          <a:xfrm>
            <a:off x="6895978" y="125099"/>
            <a:ext cx="1412240" cy="485297"/>
          </a:xfrm>
          <a:prstGeom prst="rect">
            <a:avLst/>
          </a:prstGeom>
          <a:noFill/>
          <a:ln>
            <a:noFill/>
          </a:ln>
        </p:spPr>
      </p:pic>
      <p:pic>
        <p:nvPicPr>
          <p:cNvPr id="159" name="Google Shape;159;p20"/>
          <p:cNvPicPr preferRelativeResize="0"/>
          <p:nvPr/>
        </p:nvPicPr>
        <p:blipFill rotWithShape="1">
          <a:blip r:embed="rId5">
            <a:alphaModFix/>
          </a:blip>
          <a:srcRect l="3648" r="6496"/>
          <a:stretch/>
        </p:blipFill>
        <p:spPr>
          <a:xfrm>
            <a:off x="2739625" y="1189350"/>
            <a:ext cx="2831526" cy="2599146"/>
          </a:xfrm>
          <a:prstGeom prst="rect">
            <a:avLst/>
          </a:prstGeom>
          <a:noFill/>
          <a:ln>
            <a:noFill/>
          </a:ln>
        </p:spPr>
      </p:pic>
      <p:pic>
        <p:nvPicPr>
          <p:cNvPr id="160" name="Google Shape;160;p20"/>
          <p:cNvPicPr preferRelativeResize="0"/>
          <p:nvPr/>
        </p:nvPicPr>
        <p:blipFill>
          <a:blip r:embed="rId6">
            <a:alphaModFix/>
          </a:blip>
          <a:stretch>
            <a:fillRect/>
          </a:stretch>
        </p:blipFill>
        <p:spPr>
          <a:xfrm>
            <a:off x="5747363" y="1613975"/>
            <a:ext cx="2831525" cy="2967835"/>
          </a:xfrm>
          <a:prstGeom prst="rect">
            <a:avLst/>
          </a:prstGeom>
          <a:noFill/>
          <a:ln>
            <a:noFill/>
          </a:ln>
        </p:spPr>
      </p:pic>
      <p:pic>
        <p:nvPicPr>
          <p:cNvPr id="161" name="Google Shape;161;p20"/>
          <p:cNvPicPr preferRelativeResize="0"/>
          <p:nvPr/>
        </p:nvPicPr>
        <p:blipFill>
          <a:blip r:embed="rId7">
            <a:alphaModFix/>
          </a:blip>
          <a:stretch>
            <a:fillRect/>
          </a:stretch>
        </p:blipFill>
        <p:spPr>
          <a:xfrm>
            <a:off x="2743875" y="981350"/>
            <a:ext cx="2831526" cy="644758"/>
          </a:xfrm>
          <a:prstGeom prst="rect">
            <a:avLst/>
          </a:prstGeom>
          <a:noFill/>
          <a:ln>
            <a:noFill/>
          </a:ln>
        </p:spPr>
      </p:pic>
      <p:pic>
        <p:nvPicPr>
          <p:cNvPr id="162" name="Google Shape;162;p20"/>
          <p:cNvPicPr preferRelativeResize="0"/>
          <p:nvPr/>
        </p:nvPicPr>
        <p:blipFill>
          <a:blip r:embed="rId7">
            <a:alphaModFix/>
          </a:blip>
          <a:stretch>
            <a:fillRect/>
          </a:stretch>
        </p:blipFill>
        <p:spPr>
          <a:xfrm>
            <a:off x="5747375" y="981350"/>
            <a:ext cx="2831526" cy="644758"/>
          </a:xfrm>
          <a:prstGeom prst="rect">
            <a:avLst/>
          </a:prstGeom>
          <a:noFill/>
          <a:ln>
            <a:noFill/>
          </a:ln>
        </p:spPr>
      </p:pic>
      <p:sp>
        <p:nvSpPr>
          <p:cNvPr id="163" name="Google Shape;163;p20"/>
          <p:cNvSpPr txBox="1"/>
          <p:nvPr/>
        </p:nvSpPr>
        <p:spPr>
          <a:xfrm>
            <a:off x="248676" y="1493601"/>
            <a:ext cx="2323225" cy="2603400"/>
          </a:xfrm>
          <a:prstGeom prst="rect">
            <a:avLst/>
          </a:prstGeom>
          <a:noFill/>
          <a:ln>
            <a:noFill/>
          </a:ln>
        </p:spPr>
        <p:txBody>
          <a:bodyPr spcFirstLastPara="1" wrap="square" lIns="91425" tIns="45700" rIns="91425" bIns="45700" anchor="t" anchorCtr="0">
            <a:noAutofit/>
          </a:bodyPr>
          <a:lstStyle/>
          <a:p>
            <a:pPr marL="457200" lvl="0" indent="-304800" algn="l" rtl="0">
              <a:lnSpc>
                <a:spcPct val="100000"/>
              </a:lnSpc>
              <a:spcBef>
                <a:spcPts val="0"/>
              </a:spcBef>
              <a:spcAft>
                <a:spcPts val="0"/>
              </a:spcAft>
              <a:buClr>
                <a:srgbClr val="1F356F"/>
              </a:buClr>
              <a:buSzPts val="1200"/>
              <a:buFont typeface="Calibri"/>
              <a:buChar char="●"/>
            </a:pPr>
            <a:r>
              <a:rPr lang="en-US" sz="1500" dirty="0">
                <a:solidFill>
                  <a:srgbClr val="1F356F"/>
                </a:solidFill>
                <a:latin typeface="Calibri"/>
                <a:ea typeface="Calibri"/>
                <a:cs typeface="Calibri"/>
                <a:sym typeface="Calibri"/>
              </a:rPr>
              <a:t>What is the minimum amount of data subject info you need?</a:t>
            </a:r>
            <a:endParaRPr sz="1500" dirty="0">
              <a:solidFill>
                <a:srgbClr val="1F356F"/>
              </a:solidFill>
              <a:latin typeface="Calibri"/>
              <a:ea typeface="Calibri"/>
              <a:cs typeface="Calibri"/>
              <a:sym typeface="Calibri"/>
            </a:endParaRPr>
          </a:p>
          <a:p>
            <a:pPr marL="457200" lvl="0" indent="0" algn="l" rtl="0">
              <a:lnSpc>
                <a:spcPct val="100000"/>
              </a:lnSpc>
              <a:spcBef>
                <a:spcPts val="0"/>
              </a:spcBef>
              <a:spcAft>
                <a:spcPts val="0"/>
              </a:spcAft>
              <a:buNone/>
            </a:pPr>
            <a:endParaRPr sz="1500" dirty="0">
              <a:solidFill>
                <a:srgbClr val="1F356F"/>
              </a:solidFill>
              <a:latin typeface="Calibri"/>
              <a:ea typeface="Calibri"/>
              <a:cs typeface="Calibri"/>
              <a:sym typeface="Calibri"/>
            </a:endParaRPr>
          </a:p>
          <a:p>
            <a:pPr marL="457200" lvl="0" indent="-304800" algn="l" rtl="0">
              <a:lnSpc>
                <a:spcPct val="100000"/>
              </a:lnSpc>
              <a:spcBef>
                <a:spcPts val="0"/>
              </a:spcBef>
              <a:spcAft>
                <a:spcPts val="0"/>
              </a:spcAft>
              <a:buClr>
                <a:srgbClr val="1F356F"/>
              </a:buClr>
              <a:buSzPts val="1200"/>
              <a:buFont typeface="Calibri"/>
              <a:buChar char="●"/>
            </a:pPr>
            <a:r>
              <a:rPr lang="en-US" sz="1500" dirty="0">
                <a:solidFill>
                  <a:srgbClr val="1F356F"/>
                </a:solidFill>
                <a:latin typeface="Calibri"/>
                <a:ea typeface="Calibri"/>
                <a:cs typeface="Calibri"/>
                <a:sym typeface="Calibri"/>
              </a:rPr>
              <a:t>Have to “know” your customer so they can know themselves </a:t>
            </a:r>
            <a:endParaRPr sz="1500" dirty="0">
              <a:solidFill>
                <a:srgbClr val="1F356F"/>
              </a:solidFill>
              <a:latin typeface="Calibri"/>
              <a:ea typeface="Calibri"/>
              <a:cs typeface="Calibri"/>
              <a:sym typeface="Calibri"/>
            </a:endParaRPr>
          </a:p>
          <a:p>
            <a:pPr marL="0" lvl="0" indent="0" algn="l" rtl="0">
              <a:lnSpc>
                <a:spcPct val="100000"/>
              </a:lnSpc>
              <a:spcBef>
                <a:spcPts val="0"/>
              </a:spcBef>
              <a:spcAft>
                <a:spcPts val="0"/>
              </a:spcAft>
              <a:buNone/>
            </a:pPr>
            <a:endParaRPr sz="1500" dirty="0">
              <a:solidFill>
                <a:srgbClr val="1F356F"/>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21"/>
          <p:cNvPicPr preferRelativeResize="0"/>
          <p:nvPr/>
        </p:nvPicPr>
        <p:blipFill rotWithShape="1">
          <a:blip r:embed="rId3">
            <a:alphaModFix/>
          </a:blip>
          <a:srcRect/>
          <a:stretch/>
        </p:blipFill>
        <p:spPr>
          <a:xfrm>
            <a:off x="0" y="0"/>
            <a:ext cx="9144000" cy="4237771"/>
          </a:xfrm>
          <a:prstGeom prst="rect">
            <a:avLst/>
          </a:prstGeom>
          <a:noFill/>
          <a:ln>
            <a:noFill/>
          </a:ln>
        </p:spPr>
      </p:pic>
      <p:sp>
        <p:nvSpPr>
          <p:cNvPr id="170" name="Google Shape;170;p21"/>
          <p:cNvSpPr/>
          <p:nvPr/>
        </p:nvSpPr>
        <p:spPr>
          <a:xfrm>
            <a:off x="4324227" y="834095"/>
            <a:ext cx="4819773" cy="2569580"/>
          </a:xfrm>
          <a:prstGeom prst="rect">
            <a:avLst/>
          </a:prstGeom>
          <a:solidFill>
            <a:srgbClr val="0C1E53"/>
          </a:solidFill>
          <a:ln w="9525" cap="flat" cmpd="sng">
            <a:solidFill>
              <a:srgbClr val="4A7DBA"/>
            </a:solidFill>
            <a:prstDash val="solid"/>
            <a:round/>
            <a:headEnd type="none" w="sm" len="sm"/>
            <a:tailEnd type="none" w="sm" len="sm"/>
          </a:ln>
        </p:spPr>
        <p:txBody>
          <a:bodyPr spcFirstLastPara="1" wrap="square" lIns="457200" tIns="45700" rIns="91425" bIns="45700" anchor="ctr" anchorCtr="0">
            <a:noAutofit/>
          </a:bodyPr>
          <a:lstStyle/>
          <a:p>
            <a:pPr marL="0" marR="0" lvl="0" indent="0" algn="l" rtl="0">
              <a:spcBef>
                <a:spcPts val="0"/>
              </a:spcBef>
              <a:spcAft>
                <a:spcPts val="0"/>
              </a:spcAft>
              <a:buNone/>
            </a:pPr>
            <a:endParaRPr sz="1400" b="1" dirty="0">
              <a:solidFill>
                <a:schemeClr val="lt1"/>
              </a:solidFill>
              <a:latin typeface="Titillium Web"/>
              <a:ea typeface="Titillium Web"/>
              <a:cs typeface="Titillium Web"/>
              <a:sym typeface="Titillium Web"/>
            </a:endParaRPr>
          </a:p>
          <a:p>
            <a:pPr marL="0" marR="0" lvl="0" indent="0" algn="l" rtl="0">
              <a:spcBef>
                <a:spcPts val="0"/>
              </a:spcBef>
              <a:spcAft>
                <a:spcPts val="0"/>
              </a:spcAft>
              <a:buNone/>
            </a:pPr>
            <a:endParaRPr sz="1800" b="1" dirty="0">
              <a:solidFill>
                <a:schemeClr val="lt1"/>
              </a:solidFill>
              <a:latin typeface="Titillium Web"/>
              <a:ea typeface="Titillium Web"/>
              <a:cs typeface="Titillium Web"/>
              <a:sym typeface="Titillium Web"/>
            </a:endParaRPr>
          </a:p>
          <a:p>
            <a:pPr marL="0" marR="0" lvl="0" indent="0" algn="l" rtl="0">
              <a:spcBef>
                <a:spcPts val="0"/>
              </a:spcBef>
              <a:spcAft>
                <a:spcPts val="0"/>
              </a:spcAft>
              <a:buNone/>
            </a:pPr>
            <a:r>
              <a:rPr lang="en-US" sz="3200" b="1" dirty="0">
                <a:solidFill>
                  <a:schemeClr val="lt1"/>
                </a:solidFill>
                <a:latin typeface="Titillium Web"/>
                <a:ea typeface="Titillium Web"/>
                <a:cs typeface="Titillium Web"/>
                <a:sym typeface="Titillium Web"/>
              </a:rPr>
              <a:t>Evaluation</a:t>
            </a:r>
            <a:endParaRPr dirty="0"/>
          </a:p>
          <a:p>
            <a:pPr marL="0" marR="0" lvl="0" indent="0" algn="l" rtl="0">
              <a:spcBef>
                <a:spcPts val="0"/>
              </a:spcBef>
              <a:spcAft>
                <a:spcPts val="0"/>
              </a:spcAft>
              <a:buNone/>
            </a:pPr>
            <a:endParaRPr sz="1800" b="1" dirty="0">
              <a:solidFill>
                <a:schemeClr val="lt1"/>
              </a:solidFill>
              <a:latin typeface="Titillium Web"/>
              <a:ea typeface="Titillium Web"/>
              <a:cs typeface="Titillium Web"/>
              <a:sym typeface="Titillium Web"/>
            </a:endParaRPr>
          </a:p>
          <a:p>
            <a:pPr marL="0" marR="0" lvl="0" indent="0" algn="l" rtl="0">
              <a:spcBef>
                <a:spcPts val="0"/>
              </a:spcBef>
              <a:spcAft>
                <a:spcPts val="0"/>
              </a:spcAft>
              <a:buNone/>
            </a:pPr>
            <a:endParaRPr lang="en-US" sz="1800" b="1" dirty="0">
              <a:solidFill>
                <a:schemeClr val="lt1"/>
              </a:solidFill>
              <a:latin typeface="Titillium Web"/>
              <a:ea typeface="Titillium Web"/>
              <a:cs typeface="Titillium Web"/>
              <a:sym typeface="Titillium Web"/>
            </a:endParaRPr>
          </a:p>
        </p:txBody>
      </p:sp>
      <p:pic>
        <p:nvPicPr>
          <p:cNvPr id="171" name="Google Shape;171;p21"/>
          <p:cNvPicPr preferRelativeResize="0"/>
          <p:nvPr/>
        </p:nvPicPr>
        <p:blipFill rotWithShape="1">
          <a:blip r:embed="rId4">
            <a:alphaModFix/>
          </a:blip>
          <a:srcRect/>
          <a:stretch/>
        </p:blipFill>
        <p:spPr>
          <a:xfrm>
            <a:off x="161212" y="4378730"/>
            <a:ext cx="1928845" cy="662378"/>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TotalTime>
  <Words>2057</Words>
  <Application>Microsoft Macintosh PowerPoint</Application>
  <PresentationFormat>On-screen Show (16:9)</PresentationFormat>
  <Paragraphs>237</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Calibri</vt:lpstr>
      <vt:lpstr>Titillium Web</vt:lpstr>
      <vt:lpstr>Arial</vt:lpstr>
      <vt:lpstr>Roboto</vt:lpstr>
      <vt:lpstr>Office Theme</vt:lpstr>
      <vt:lpstr>PowerPoint Presentation</vt:lpstr>
      <vt:lpstr>Speaker</vt:lpstr>
      <vt:lpstr>Speaker</vt:lpstr>
      <vt:lpstr>Speaker</vt:lpstr>
      <vt:lpstr>PowerPoint Presentation</vt:lpstr>
      <vt:lpstr>Intake Statistics</vt:lpstr>
      <vt:lpstr>End User Form </vt:lpstr>
      <vt:lpstr>What Info Do YOU Need </vt:lpstr>
      <vt:lpstr>PowerPoint Presentation</vt:lpstr>
      <vt:lpstr>Verifying the Request</vt:lpstr>
      <vt:lpstr>General Rules</vt:lpstr>
      <vt:lpstr>Consumer Verification </vt:lpstr>
      <vt:lpstr>Consumer Verification  (cont.)</vt:lpstr>
      <vt:lpstr>Parent / Guardian Verification</vt:lpstr>
      <vt:lpstr>Household Verification</vt:lpstr>
      <vt:lpstr>Authorized Agent Verification</vt:lpstr>
      <vt:lpstr>Analysis</vt:lpstr>
      <vt:lpstr>PowerPoint Presentation</vt:lpstr>
      <vt:lpstr>Fulfillment</vt:lpstr>
      <vt:lpstr>PowerPoint Presentation</vt:lpstr>
      <vt:lpstr>Customizable Data Subject Report </vt:lpstr>
      <vt:lpstr>End User POV </vt:lpstr>
      <vt:lpstr>DSARs Metrics</vt:lpstr>
      <vt:lpstr>PowerPoint Presentation</vt:lpstr>
      <vt:lpstr>Resolution and Recordkeeping</vt:lpstr>
      <vt:lpstr>Takeaways</vt:lpstr>
      <vt:lpstr>Questions + Contact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Glasser, Rachel</dc:creator>
  <cp:lastModifiedBy>Mary Wang</cp:lastModifiedBy>
  <cp:revision>21</cp:revision>
  <dcterms:modified xsi:type="dcterms:W3CDTF">2020-10-22T22:15:33Z</dcterms:modified>
</cp:coreProperties>
</file>