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7" r:id="rId19"/>
    <p:sldId id="278" r:id="rId20"/>
    <p:sldId id="279" r:id="rId21"/>
    <p:sldId id="280" r:id="rId22"/>
    <p:sldId id="276" r:id="rId23"/>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60"/>
    <p:restoredTop sz="94610"/>
  </p:normalViewPr>
  <p:slideViewPr>
    <p:cSldViewPr snapToGrid="0" snapToObjects="1">
      <p:cViewPr varScale="1">
        <p:scale>
          <a:sx n="118" d="100"/>
          <a:sy n="118" d="100"/>
        </p:scale>
        <p:origin x="208" y="11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1353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the conference framing: this is not a Part 2 101 lecture. It is a practical discussion about what changed, what still requires judgment, and how the rules affect care delivery, information sharing, segmentation, and secondary use.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Emphasize the phrase health care operations. The old deck said “Treatment, Payment, and Operations”; use “health care operations” for accuracy.</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HHS fact sheet states that HIPAA covered entities and business associates receiving records under the single TPO consent can redisclose according to HIPAA regulations, but records cannot be used in proceedings against the patient without consent or a court order.</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aimed at the conference audience of privacy/security professionals and technologists. It reframes segmentation as one tool in a larger governance design.</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slide to flag that SUD counseling notes are not just “another Part 2 record.” They require a separate governance and consent approach.</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HHS states OCR enforces Part 2, can investigate complaints and conduct compliance reviews, and Part 2 programs must report breaches of unsecured Part 2 records.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HHS fact sheet identifies the new public health disclosure pathway, but only for de-identified records under HIPAA Privacy Rule standards. Use this to pivot to secondary-use governance.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designed to keep the panel discussion structured. It can also be used as a handout-style framework.</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42 CFR 2.12 recognizes reports of suspected child abuse and neglect under state law, but Part 2 protections continue to apply to the underlying records. Also distinguish law enforcement requests from CPS reporting.</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7C364-20E4-3961-15A8-83A3FABC7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E3455B-8204-28F9-0C3A-5ACFDDD669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6A14CD-233D-26C8-1F37-1947E0957828}"/>
              </a:ext>
            </a:extLst>
          </p:cNvPr>
          <p:cNvSpPr>
            <a:spLocks noGrp="1"/>
          </p:cNvSpPr>
          <p:nvPr>
            <p:ph type="body" idx="1"/>
          </p:nvPr>
        </p:nvSpPr>
        <p:spPr/>
        <p:txBody>
          <a:bodyPr/>
          <a:lstStyle/>
          <a:p>
            <a:r>
              <a:rPr lang="en-US" dirty="0"/>
              <a:t>42 CFR 2.12 recognizes reports of suspected child abuse and neglect under state law, but Part 2 protections continue to apply to the underlying records. Also distinguish law enforcement requests from CPS reporting.</a:t>
            </a:r>
          </a:p>
        </p:txBody>
      </p:sp>
      <p:sp>
        <p:nvSpPr>
          <p:cNvPr id="4" name="Slide Number Placeholder 3">
            <a:extLst>
              <a:ext uri="{FF2B5EF4-FFF2-40B4-BE49-F238E27FC236}">
                <a16:creationId xmlns:a16="http://schemas.microsoft.com/office/drawing/2014/main" id="{0C492413-45CB-984C-2F71-8346D953774E}"/>
              </a:ext>
            </a:extLst>
          </p:cNvPr>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6903688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22E4A-20F7-0C4E-1642-86CF67C515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EE5B56-E350-D440-54FB-4908365A6A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A56F96-B475-FA6B-AB94-AAA781090520}"/>
              </a:ext>
            </a:extLst>
          </p:cNvPr>
          <p:cNvSpPr>
            <a:spLocks noGrp="1"/>
          </p:cNvSpPr>
          <p:nvPr>
            <p:ph type="body" idx="1"/>
          </p:nvPr>
        </p:nvSpPr>
        <p:spPr/>
        <p:txBody>
          <a:bodyPr/>
          <a:lstStyle/>
          <a:p>
            <a:r>
              <a:rPr lang="en-US" dirty="0"/>
              <a:t>42 CFR 2.12 recognizes reports of suspected child abuse and neglect under state law, but Part 2 protections continue to apply to the underlying records. Also distinguish law enforcement requests from CPS reporting.</a:t>
            </a:r>
          </a:p>
        </p:txBody>
      </p:sp>
      <p:sp>
        <p:nvSpPr>
          <p:cNvPr id="4" name="Slide Number Placeholder 3">
            <a:extLst>
              <a:ext uri="{FF2B5EF4-FFF2-40B4-BE49-F238E27FC236}">
                <a16:creationId xmlns:a16="http://schemas.microsoft.com/office/drawing/2014/main" id="{F7D012FC-D6F7-9434-9F4A-E535F5C9E8C1}"/>
              </a:ext>
            </a:extLst>
          </p:cNvPr>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112558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Conference fit: the Privacy + Security Forum emphasizes rigorous, practical takeaways. This deck shifts from generic background to applied privacy risk management after the compliance deadline.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1E256-7FAA-A023-2298-9F4D2B315B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32E823-F5C1-9457-DA97-B91B590C2B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9F08FF-E05B-73C7-D337-DCF32AEF1C02}"/>
              </a:ext>
            </a:extLst>
          </p:cNvPr>
          <p:cNvSpPr>
            <a:spLocks noGrp="1"/>
          </p:cNvSpPr>
          <p:nvPr>
            <p:ph type="body" idx="1"/>
          </p:nvPr>
        </p:nvSpPr>
        <p:spPr/>
        <p:txBody>
          <a:bodyPr/>
          <a:lstStyle/>
          <a:p>
            <a:r>
              <a:rPr lang="en-US" dirty="0"/>
              <a:t>42 CFR 2.12 recognizes reports of suspected child abuse and neglect under state law, but Part 2 protections continue to apply to the underlying records. Also distinguish law enforcement requests from CPS reporting.</a:t>
            </a:r>
          </a:p>
        </p:txBody>
      </p:sp>
      <p:sp>
        <p:nvSpPr>
          <p:cNvPr id="4" name="Slide Number Placeholder 3">
            <a:extLst>
              <a:ext uri="{FF2B5EF4-FFF2-40B4-BE49-F238E27FC236}">
                <a16:creationId xmlns:a16="http://schemas.microsoft.com/office/drawing/2014/main" id="{2BF01969-FBA1-C824-B2AD-F80C98BB3DAD}"/>
              </a:ext>
            </a:extLst>
          </p:cNvPr>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3360130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09B4C-1869-0E23-EE9E-0A70595CD1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BC79C5-6272-D7EA-51F8-6D2D666B7E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722AED-8354-B4A4-99C3-720850D9D8B7}"/>
              </a:ext>
            </a:extLst>
          </p:cNvPr>
          <p:cNvSpPr>
            <a:spLocks noGrp="1"/>
          </p:cNvSpPr>
          <p:nvPr>
            <p:ph type="body" idx="1"/>
          </p:nvPr>
        </p:nvSpPr>
        <p:spPr/>
        <p:txBody>
          <a:bodyPr/>
          <a:lstStyle/>
          <a:p>
            <a:r>
              <a:rPr lang="en-US" dirty="0"/>
              <a:t>42 CFR 2.12 recognizes reports of suspected child abuse and neglect under state law, but Part 2 protections continue to apply to the underlying records. Also distinguish law enforcement requests from CPS reporting.</a:t>
            </a:r>
          </a:p>
        </p:txBody>
      </p:sp>
      <p:sp>
        <p:nvSpPr>
          <p:cNvPr id="4" name="Slide Number Placeholder 3">
            <a:extLst>
              <a:ext uri="{FF2B5EF4-FFF2-40B4-BE49-F238E27FC236}">
                <a16:creationId xmlns:a16="http://schemas.microsoft.com/office/drawing/2014/main" id="{44291086-24E6-996D-8AA5-3267857839FE}"/>
              </a:ext>
            </a:extLst>
          </p:cNvPr>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9642316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action items tailored to the audience: privacy/security teams need operational controls, not just a legal summary.</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Panelist names and affiliations are based on the Privacy + Security Forum 2026 speaker listings and the public event description. Adjust if the final program materials use different titles.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slide to level-set pacing. The scenarios should drive most of the discussion because this is a roundtable.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deck uses Part 2 as shorthand for 42 CFR Part 2, Confidentiality of Substance Use Disorder Patient Records.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Scope is often more important than the exception analysis. Do not shortcut the question of whether the data is a Part 2 record in the first place.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 nuance from the final rule: documentation of SUD treatment by a provider who is not subject to Part 2 does not by itself make that medical record subject to Part 2. But recipients of Part 2 records may be lawful holders.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slide to show why this conference timing matters: May 2026 is after the compliance deadline.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high-level change list from the HHS final rule fact sheet. Avoid going too deep here; the next slides cover the big points.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bg>
      <p:bgPr>
        <a:solidFill>
          <a:srgbClr val="F6F8FA"/>
        </a:solid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1F33"/>
        </a:solidFill>
        <a:effectLst/>
      </p:bgPr>
    </p:bg>
    <p:spTree>
      <p:nvGrpSpPr>
        <p:cNvPr id="1" name=""/>
        <p:cNvGrpSpPr/>
        <p:nvPr/>
      </p:nvGrpSpPr>
      <p:grpSpPr>
        <a:xfrm>
          <a:off x="0" y="0"/>
          <a:ext cx="0" cy="0"/>
          <a:chOff x="0" y="0"/>
          <a:chExt cx="0" cy="0"/>
        </a:xfrm>
      </p:grpSpPr>
      <p:sp>
        <p:nvSpPr>
          <p:cNvPr id="2" name="Shape 0"/>
          <p:cNvSpPr/>
          <p:nvPr/>
        </p:nvSpPr>
        <p:spPr>
          <a:xfrm rot="660000">
            <a:off x="8823960" y="-228600"/>
            <a:ext cx="3657600" cy="7315200"/>
          </a:xfrm>
          <a:prstGeom prst="rect">
            <a:avLst/>
          </a:prstGeom>
          <a:solidFill>
            <a:srgbClr val="0F3C55">
              <a:alpha val="92000"/>
            </a:srgbClr>
          </a:solidFill>
          <a:ln w="12700">
            <a:solidFill>
              <a:srgbClr val="0F3C55">
                <a:alpha val="0"/>
              </a:srgbClr>
            </a:solidFill>
            <a:prstDash val="solid"/>
          </a:ln>
        </p:spPr>
        <p:txBody>
          <a:bodyPr/>
          <a:lstStyle/>
          <a:p>
            <a:endParaRPr lang="en-US"/>
          </a:p>
        </p:txBody>
      </p:sp>
      <p:sp>
        <p:nvSpPr>
          <p:cNvPr id="3" name="Shape 1"/>
          <p:cNvSpPr/>
          <p:nvPr/>
        </p:nvSpPr>
        <p:spPr>
          <a:xfrm rot="660000">
            <a:off x="9646920" y="-365760"/>
            <a:ext cx="1554480" cy="7680960"/>
          </a:xfrm>
          <a:prstGeom prst="rect">
            <a:avLst/>
          </a:prstGeom>
          <a:solidFill>
            <a:srgbClr val="147C7C">
              <a:alpha val="97000"/>
            </a:srgbClr>
          </a:solidFill>
          <a:ln w="12700">
            <a:solidFill>
              <a:srgbClr val="147C7C">
                <a:alpha val="0"/>
              </a:srgbClr>
            </a:solidFill>
            <a:prstDash val="solid"/>
          </a:ln>
        </p:spPr>
        <p:txBody>
          <a:bodyPr/>
          <a:lstStyle/>
          <a:p>
            <a:endParaRPr lang="en-US"/>
          </a:p>
        </p:txBody>
      </p:sp>
      <p:sp>
        <p:nvSpPr>
          <p:cNvPr id="4" name="Shape 2"/>
          <p:cNvSpPr/>
          <p:nvPr/>
        </p:nvSpPr>
        <p:spPr>
          <a:xfrm>
            <a:off x="640080" y="749808"/>
            <a:ext cx="1874520" cy="0"/>
          </a:xfrm>
          <a:prstGeom prst="line">
            <a:avLst/>
          </a:prstGeom>
          <a:noFill/>
          <a:ln w="38100">
            <a:solidFill>
              <a:srgbClr val="B7E28A"/>
            </a:solidFill>
            <a:prstDash val="solid"/>
          </a:ln>
        </p:spPr>
        <p:txBody>
          <a:bodyPr/>
          <a:lstStyle/>
          <a:p>
            <a:endParaRPr lang="en-US"/>
          </a:p>
        </p:txBody>
      </p:sp>
      <p:sp>
        <p:nvSpPr>
          <p:cNvPr id="5" name="Text 3"/>
          <p:cNvSpPr/>
          <p:nvPr/>
        </p:nvSpPr>
        <p:spPr>
          <a:xfrm>
            <a:off x="685800" y="530352"/>
            <a:ext cx="7498080" cy="274320"/>
          </a:xfrm>
          <a:prstGeom prst="rect">
            <a:avLst/>
          </a:prstGeom>
          <a:noFill/>
          <a:ln/>
        </p:spPr>
        <p:txBody>
          <a:bodyPr wrap="square" lIns="0" tIns="0" rIns="0" bIns="0" rtlCol="0" anchor="ctr"/>
          <a:lstStyle/>
          <a:p>
            <a:pPr marL="0" indent="0">
              <a:buNone/>
            </a:pPr>
            <a:r>
              <a:rPr lang="en-US" sz="950" b="1" dirty="0">
                <a:solidFill>
                  <a:srgbClr val="B7E28A"/>
                </a:solidFill>
                <a:latin typeface="Aptos" pitchFamily="34" charset="0"/>
                <a:ea typeface="Aptos" pitchFamily="34" charset="-122"/>
                <a:cs typeface="Aptos" pitchFamily="34" charset="-120"/>
              </a:rPr>
              <a:t>PRIVACY + SECURITY FORUM  |  SPRING ACADEMY 2026</a:t>
            </a:r>
            <a:endParaRPr lang="en-US" sz="950" dirty="0"/>
          </a:p>
        </p:txBody>
      </p:sp>
      <p:sp>
        <p:nvSpPr>
          <p:cNvPr id="6" name="Text 4"/>
          <p:cNvSpPr/>
          <p:nvPr/>
        </p:nvSpPr>
        <p:spPr>
          <a:xfrm>
            <a:off x="658368" y="1325880"/>
            <a:ext cx="6949440" cy="566928"/>
          </a:xfrm>
          <a:prstGeom prst="rect">
            <a:avLst/>
          </a:prstGeom>
          <a:noFill/>
          <a:ln/>
        </p:spPr>
        <p:txBody>
          <a:bodyPr wrap="square" lIns="0" tIns="0" rIns="0" bIns="0" rtlCol="0" anchor="ctr"/>
          <a:lstStyle/>
          <a:p>
            <a:pPr marL="0" indent="0">
              <a:buNone/>
            </a:pPr>
            <a:r>
              <a:rPr lang="en-US" sz="3100" b="1" dirty="0">
                <a:solidFill>
                  <a:srgbClr val="FFFFFF"/>
                </a:solidFill>
                <a:latin typeface="Aptos Display" pitchFamily="34" charset="0"/>
                <a:ea typeface="Aptos Display" pitchFamily="34" charset="-122"/>
                <a:cs typeface="Aptos Display" pitchFamily="34" charset="-120"/>
              </a:rPr>
              <a:t>Privacy Under Pressure</a:t>
            </a:r>
            <a:endParaRPr lang="en-US" sz="3100" dirty="0"/>
          </a:p>
        </p:txBody>
      </p:sp>
      <p:sp>
        <p:nvSpPr>
          <p:cNvPr id="7" name="Text 5"/>
          <p:cNvSpPr/>
          <p:nvPr/>
        </p:nvSpPr>
        <p:spPr>
          <a:xfrm>
            <a:off x="658368" y="1965960"/>
            <a:ext cx="7452360" cy="960120"/>
          </a:xfrm>
          <a:prstGeom prst="rect">
            <a:avLst/>
          </a:prstGeom>
          <a:noFill/>
          <a:ln/>
        </p:spPr>
        <p:txBody>
          <a:bodyPr wrap="square" lIns="0" tIns="0" rIns="0" bIns="0" rtlCol="0" anchor="ctr">
            <a:normAutofit/>
          </a:bodyPr>
          <a:lstStyle/>
          <a:p>
            <a:pPr marL="0" indent="0">
              <a:buNone/>
            </a:pPr>
            <a:r>
              <a:rPr lang="en-US" sz="2400" b="1" dirty="0">
                <a:solidFill>
                  <a:srgbClr val="DDECF2"/>
                </a:solidFill>
                <a:latin typeface="Aptos Display" pitchFamily="34" charset="0"/>
                <a:ea typeface="Aptos Display" pitchFamily="34" charset="-122"/>
                <a:cs typeface="Aptos Display" pitchFamily="34" charset="-120"/>
              </a:rPr>
              <a:t>Part 2 at the Intersection of Law, Technology, and Care Delivery</a:t>
            </a:r>
            <a:endParaRPr lang="en-US" sz="2400" dirty="0"/>
          </a:p>
        </p:txBody>
      </p:sp>
      <p:sp>
        <p:nvSpPr>
          <p:cNvPr id="8" name="Text 6"/>
          <p:cNvSpPr/>
          <p:nvPr/>
        </p:nvSpPr>
        <p:spPr>
          <a:xfrm>
            <a:off x="685800" y="3182112"/>
            <a:ext cx="6858000" cy="347472"/>
          </a:xfrm>
          <a:prstGeom prst="rect">
            <a:avLst/>
          </a:prstGeom>
          <a:noFill/>
          <a:ln/>
        </p:spPr>
        <p:txBody>
          <a:bodyPr wrap="square" lIns="0" tIns="0" rIns="0" bIns="0" rtlCol="0" anchor="ctr"/>
          <a:lstStyle/>
          <a:p>
            <a:pPr marL="0" indent="0">
              <a:buNone/>
            </a:pPr>
            <a:r>
              <a:rPr lang="en-US" sz="1400" dirty="0">
                <a:solidFill>
                  <a:srgbClr val="A8DADC"/>
                </a:solidFill>
                <a:latin typeface="Aptos" pitchFamily="34" charset="0"/>
                <a:ea typeface="Aptos" pitchFamily="34" charset="-122"/>
                <a:cs typeface="Aptos" pitchFamily="34" charset="-120"/>
              </a:rPr>
              <a:t>42 CFR Part 2 after the 2026 compliance deadline</a:t>
            </a:r>
            <a:endParaRPr lang="en-US" sz="1400" dirty="0"/>
          </a:p>
        </p:txBody>
      </p:sp>
      <p:sp>
        <p:nvSpPr>
          <p:cNvPr id="9" name="Shape 7"/>
          <p:cNvSpPr/>
          <p:nvPr/>
        </p:nvSpPr>
        <p:spPr>
          <a:xfrm>
            <a:off x="658368" y="3931920"/>
            <a:ext cx="4663440" cy="566928"/>
          </a:xfrm>
          <a:prstGeom prst="roundRect">
            <a:avLst>
              <a:gd name="adj" fmla="val 16129"/>
            </a:avLst>
          </a:prstGeom>
          <a:solidFill>
            <a:srgbClr val="FFFFFF">
              <a:alpha val="12000"/>
            </a:srgbClr>
          </a:solidFill>
          <a:ln w="12700">
            <a:solidFill>
              <a:srgbClr val="FFFFFF">
                <a:alpha val="0"/>
              </a:srgbClr>
            </a:solidFill>
            <a:prstDash val="solid"/>
          </a:ln>
        </p:spPr>
        <p:txBody>
          <a:bodyPr/>
          <a:lstStyle/>
          <a:p>
            <a:endParaRPr lang="en-US"/>
          </a:p>
        </p:txBody>
      </p:sp>
      <p:sp>
        <p:nvSpPr>
          <p:cNvPr id="10" name="Text 8"/>
          <p:cNvSpPr/>
          <p:nvPr/>
        </p:nvSpPr>
        <p:spPr>
          <a:xfrm>
            <a:off x="868680" y="4096512"/>
            <a:ext cx="4251960" cy="228600"/>
          </a:xfrm>
          <a:prstGeom prst="rect">
            <a:avLst/>
          </a:prstGeom>
          <a:noFill/>
          <a:ln/>
        </p:spPr>
        <p:txBody>
          <a:bodyPr wrap="square" lIns="0" tIns="0" rIns="0" bIns="0" rtlCol="0" anchor="ctr"/>
          <a:lstStyle/>
          <a:p>
            <a:pPr marL="0" indent="0">
              <a:buNone/>
            </a:pPr>
            <a:r>
              <a:rPr lang="en-US" sz="1150" b="1" dirty="0">
                <a:solidFill>
                  <a:srgbClr val="FFFFFF"/>
                </a:solidFill>
                <a:latin typeface="Aptos" pitchFamily="34" charset="0"/>
                <a:ea typeface="Aptos" pitchFamily="34" charset="-122"/>
                <a:cs typeface="Aptos" pitchFamily="34" charset="-120"/>
              </a:rPr>
              <a:t>May 7, 2026  |  Washington, DC</a:t>
            </a:r>
            <a:endParaRPr lang="en-US" sz="1150" dirty="0"/>
          </a:p>
        </p:txBody>
      </p:sp>
      <p:sp>
        <p:nvSpPr>
          <p:cNvPr id="11" name="Text 9"/>
          <p:cNvSpPr/>
          <p:nvPr/>
        </p:nvSpPr>
        <p:spPr>
          <a:xfrm>
            <a:off x="685800" y="4910328"/>
            <a:ext cx="5394960" cy="310896"/>
          </a:xfrm>
          <a:prstGeom prst="rect">
            <a:avLst/>
          </a:prstGeom>
          <a:noFill/>
          <a:ln/>
        </p:spPr>
        <p:txBody>
          <a:bodyPr wrap="square" lIns="0" tIns="0" rIns="0" bIns="0" rtlCol="0" anchor="ctr"/>
          <a:lstStyle/>
          <a:p>
            <a:pPr marL="0" indent="0">
              <a:buNone/>
            </a:pPr>
            <a:endParaRPr lang="en-US" sz="1320" dirty="0"/>
          </a:p>
        </p:txBody>
      </p:sp>
      <p:sp>
        <p:nvSpPr>
          <p:cNvPr id="13" name="Shape 11"/>
          <p:cNvSpPr/>
          <p:nvPr/>
        </p:nvSpPr>
        <p:spPr>
          <a:xfrm>
            <a:off x="8906256" y="1088136"/>
            <a:ext cx="960120" cy="594360"/>
          </a:xfrm>
          <a:prstGeom prst="line">
            <a:avLst/>
          </a:prstGeom>
          <a:noFill/>
          <a:ln w="10160">
            <a:solidFill>
              <a:srgbClr val="D9F4EE">
                <a:alpha val="38000"/>
              </a:srgbClr>
            </a:solidFill>
            <a:prstDash val="solid"/>
          </a:ln>
        </p:spPr>
        <p:txBody>
          <a:bodyPr/>
          <a:lstStyle/>
          <a:p>
            <a:endParaRPr lang="en-US"/>
          </a:p>
        </p:txBody>
      </p:sp>
      <p:sp>
        <p:nvSpPr>
          <p:cNvPr id="14" name="Shape 12"/>
          <p:cNvSpPr/>
          <p:nvPr/>
        </p:nvSpPr>
        <p:spPr>
          <a:xfrm>
            <a:off x="9866376" y="1682496"/>
            <a:ext cx="731520" cy="0"/>
          </a:xfrm>
          <a:prstGeom prst="line">
            <a:avLst/>
          </a:prstGeom>
          <a:noFill/>
          <a:ln w="10160">
            <a:solidFill>
              <a:srgbClr val="D9F4EE">
                <a:alpha val="38000"/>
              </a:srgbClr>
            </a:solidFill>
            <a:prstDash val="solid"/>
          </a:ln>
        </p:spPr>
        <p:txBody>
          <a:bodyPr/>
          <a:lstStyle/>
          <a:p>
            <a:endParaRPr lang="en-US"/>
          </a:p>
        </p:txBody>
      </p:sp>
      <p:sp>
        <p:nvSpPr>
          <p:cNvPr id="15" name="Shape 13"/>
          <p:cNvSpPr/>
          <p:nvPr/>
        </p:nvSpPr>
        <p:spPr>
          <a:xfrm>
            <a:off x="9866376" y="1682496"/>
            <a:ext cx="1051560" cy="685800"/>
          </a:xfrm>
          <a:prstGeom prst="line">
            <a:avLst/>
          </a:prstGeom>
          <a:noFill/>
          <a:ln w="10160">
            <a:solidFill>
              <a:srgbClr val="D9F4EE">
                <a:alpha val="38000"/>
              </a:srgbClr>
            </a:solidFill>
            <a:prstDash val="solid"/>
          </a:ln>
        </p:spPr>
        <p:txBody>
          <a:bodyPr/>
          <a:lstStyle/>
          <a:p>
            <a:endParaRPr lang="en-US"/>
          </a:p>
        </p:txBody>
      </p:sp>
      <p:sp>
        <p:nvSpPr>
          <p:cNvPr id="16" name="Shape 14"/>
          <p:cNvSpPr/>
          <p:nvPr/>
        </p:nvSpPr>
        <p:spPr>
          <a:xfrm>
            <a:off x="9866376" y="1682496"/>
            <a:ext cx="0" cy="960120"/>
          </a:xfrm>
          <a:prstGeom prst="line">
            <a:avLst/>
          </a:prstGeom>
          <a:noFill/>
          <a:ln w="10160">
            <a:solidFill>
              <a:srgbClr val="D9F4EE">
                <a:alpha val="38000"/>
              </a:srgbClr>
            </a:solidFill>
            <a:prstDash val="solid"/>
          </a:ln>
        </p:spPr>
        <p:txBody>
          <a:bodyPr/>
          <a:lstStyle/>
          <a:p>
            <a:endParaRPr lang="en-US"/>
          </a:p>
        </p:txBody>
      </p:sp>
      <p:sp>
        <p:nvSpPr>
          <p:cNvPr id="17" name="Shape 15"/>
          <p:cNvSpPr/>
          <p:nvPr/>
        </p:nvSpPr>
        <p:spPr>
          <a:xfrm>
            <a:off x="10597896" y="1133856"/>
            <a:ext cx="320040" cy="1234440"/>
          </a:xfrm>
          <a:prstGeom prst="line">
            <a:avLst/>
          </a:prstGeom>
          <a:noFill/>
          <a:ln w="10160">
            <a:solidFill>
              <a:srgbClr val="D9F4EE">
                <a:alpha val="38000"/>
              </a:srgbClr>
            </a:solidFill>
            <a:prstDash val="solid"/>
          </a:ln>
        </p:spPr>
        <p:txBody>
          <a:bodyPr/>
          <a:lstStyle/>
          <a:p>
            <a:endParaRPr lang="en-US"/>
          </a:p>
        </p:txBody>
      </p:sp>
      <p:sp>
        <p:nvSpPr>
          <p:cNvPr id="18" name="Shape 16"/>
          <p:cNvSpPr/>
          <p:nvPr/>
        </p:nvSpPr>
        <p:spPr>
          <a:xfrm>
            <a:off x="10917936" y="2368296"/>
            <a:ext cx="0" cy="274320"/>
          </a:xfrm>
          <a:prstGeom prst="line">
            <a:avLst/>
          </a:prstGeom>
          <a:noFill/>
          <a:ln w="10160">
            <a:solidFill>
              <a:srgbClr val="D9F4EE">
                <a:alpha val="38000"/>
              </a:srgbClr>
            </a:solidFill>
            <a:prstDash val="solid"/>
          </a:ln>
        </p:spPr>
        <p:txBody>
          <a:bodyPr/>
          <a:lstStyle/>
          <a:p>
            <a:endParaRPr lang="en-US"/>
          </a:p>
        </p:txBody>
      </p:sp>
      <p:sp>
        <p:nvSpPr>
          <p:cNvPr id="19" name="Shape 17"/>
          <p:cNvSpPr/>
          <p:nvPr/>
        </p:nvSpPr>
        <p:spPr>
          <a:xfrm>
            <a:off x="10917936" y="2368296"/>
            <a:ext cx="274320" cy="914400"/>
          </a:xfrm>
          <a:prstGeom prst="line">
            <a:avLst/>
          </a:prstGeom>
          <a:noFill/>
          <a:ln w="10160">
            <a:solidFill>
              <a:srgbClr val="D9F4EE">
                <a:alpha val="38000"/>
              </a:srgbClr>
            </a:solidFill>
            <a:prstDash val="solid"/>
          </a:ln>
        </p:spPr>
        <p:txBody>
          <a:bodyPr/>
          <a:lstStyle/>
          <a:p>
            <a:endParaRPr lang="en-US"/>
          </a:p>
        </p:txBody>
      </p:sp>
      <p:sp>
        <p:nvSpPr>
          <p:cNvPr id="20" name="Shape 18"/>
          <p:cNvSpPr/>
          <p:nvPr/>
        </p:nvSpPr>
        <p:spPr>
          <a:xfrm>
            <a:off x="9454896" y="2642616"/>
            <a:ext cx="502920" cy="1143000"/>
          </a:xfrm>
          <a:prstGeom prst="line">
            <a:avLst/>
          </a:prstGeom>
          <a:noFill/>
          <a:ln w="10160">
            <a:solidFill>
              <a:srgbClr val="D9F4EE">
                <a:alpha val="38000"/>
              </a:srgbClr>
            </a:solidFill>
            <a:prstDash val="solid"/>
          </a:ln>
        </p:spPr>
        <p:txBody>
          <a:bodyPr/>
          <a:lstStyle/>
          <a:p>
            <a:endParaRPr lang="en-US"/>
          </a:p>
        </p:txBody>
      </p:sp>
      <p:sp>
        <p:nvSpPr>
          <p:cNvPr id="21" name="Shape 19"/>
          <p:cNvSpPr/>
          <p:nvPr/>
        </p:nvSpPr>
        <p:spPr>
          <a:xfrm>
            <a:off x="11192256" y="3282696"/>
            <a:ext cx="0" cy="502920"/>
          </a:xfrm>
          <a:prstGeom prst="line">
            <a:avLst/>
          </a:prstGeom>
          <a:noFill/>
          <a:ln w="10160">
            <a:solidFill>
              <a:srgbClr val="D9F4EE">
                <a:alpha val="38000"/>
              </a:srgbClr>
            </a:solidFill>
            <a:prstDash val="solid"/>
          </a:ln>
        </p:spPr>
        <p:txBody>
          <a:bodyPr/>
          <a:lstStyle/>
          <a:p>
            <a:endParaRPr lang="en-US"/>
          </a:p>
        </p:txBody>
      </p:sp>
      <p:sp>
        <p:nvSpPr>
          <p:cNvPr id="22" name="Shape 20"/>
          <p:cNvSpPr/>
          <p:nvPr/>
        </p:nvSpPr>
        <p:spPr>
          <a:xfrm>
            <a:off x="11192256" y="3282696"/>
            <a:ext cx="0" cy="1325880"/>
          </a:xfrm>
          <a:prstGeom prst="line">
            <a:avLst/>
          </a:prstGeom>
          <a:noFill/>
          <a:ln w="10160">
            <a:solidFill>
              <a:srgbClr val="D9F4EE">
                <a:alpha val="38000"/>
              </a:srgbClr>
            </a:solidFill>
            <a:prstDash val="solid"/>
          </a:ln>
        </p:spPr>
        <p:txBody>
          <a:bodyPr/>
          <a:lstStyle/>
          <a:p>
            <a:endParaRPr lang="en-US"/>
          </a:p>
        </p:txBody>
      </p:sp>
      <p:sp>
        <p:nvSpPr>
          <p:cNvPr id="23" name="Shape 21"/>
          <p:cNvSpPr/>
          <p:nvPr/>
        </p:nvSpPr>
        <p:spPr>
          <a:xfrm>
            <a:off x="9957816" y="3785616"/>
            <a:ext cx="777240" cy="822960"/>
          </a:xfrm>
          <a:prstGeom prst="line">
            <a:avLst/>
          </a:prstGeom>
          <a:noFill/>
          <a:ln w="10160">
            <a:solidFill>
              <a:srgbClr val="D9F4EE">
                <a:alpha val="38000"/>
              </a:srgbClr>
            </a:solidFill>
            <a:prstDash val="solid"/>
          </a:ln>
        </p:spPr>
        <p:txBody>
          <a:bodyPr/>
          <a:lstStyle/>
          <a:p>
            <a:endParaRPr lang="en-US"/>
          </a:p>
        </p:txBody>
      </p:sp>
      <p:sp>
        <p:nvSpPr>
          <p:cNvPr id="24" name="Shape 22"/>
          <p:cNvSpPr/>
          <p:nvPr/>
        </p:nvSpPr>
        <p:spPr>
          <a:xfrm>
            <a:off x="9957816" y="3785616"/>
            <a:ext cx="0" cy="1143000"/>
          </a:xfrm>
          <a:prstGeom prst="line">
            <a:avLst/>
          </a:prstGeom>
          <a:noFill/>
          <a:ln w="10160">
            <a:solidFill>
              <a:srgbClr val="D9F4EE">
                <a:alpha val="38000"/>
              </a:srgbClr>
            </a:solidFill>
            <a:prstDash val="solid"/>
          </a:ln>
        </p:spPr>
        <p:txBody>
          <a:bodyPr/>
          <a:lstStyle/>
          <a:p>
            <a:endParaRPr lang="en-US"/>
          </a:p>
        </p:txBody>
      </p:sp>
      <p:sp>
        <p:nvSpPr>
          <p:cNvPr id="25" name="Shape 23"/>
          <p:cNvSpPr/>
          <p:nvPr/>
        </p:nvSpPr>
        <p:spPr>
          <a:xfrm>
            <a:off x="8869680" y="1051560"/>
            <a:ext cx="146304" cy="146304"/>
          </a:xfrm>
          <a:prstGeom prst="ellipse">
            <a:avLst/>
          </a:prstGeom>
          <a:solidFill>
            <a:srgbClr val="FFFFFF">
              <a:alpha val="92000"/>
            </a:srgbClr>
          </a:solidFill>
          <a:ln w="12700">
            <a:solidFill>
              <a:srgbClr val="FFFFFF">
                <a:alpha val="0"/>
              </a:srgbClr>
            </a:solidFill>
            <a:prstDash val="solid"/>
          </a:ln>
        </p:spPr>
        <p:txBody>
          <a:bodyPr/>
          <a:lstStyle/>
          <a:p>
            <a:endParaRPr lang="en-US"/>
          </a:p>
        </p:txBody>
      </p:sp>
      <p:sp>
        <p:nvSpPr>
          <p:cNvPr id="26" name="Shape 24"/>
          <p:cNvSpPr/>
          <p:nvPr/>
        </p:nvSpPr>
        <p:spPr>
          <a:xfrm>
            <a:off x="9829800" y="1645920"/>
            <a:ext cx="109728" cy="109728"/>
          </a:xfrm>
          <a:prstGeom prst="ellipse">
            <a:avLst/>
          </a:prstGeom>
          <a:solidFill>
            <a:srgbClr val="B7E28A"/>
          </a:solidFill>
          <a:ln w="12700">
            <a:solidFill>
              <a:srgbClr val="B7E28A">
                <a:alpha val="0"/>
              </a:srgbClr>
            </a:solidFill>
            <a:prstDash val="solid"/>
          </a:ln>
        </p:spPr>
        <p:txBody>
          <a:bodyPr/>
          <a:lstStyle/>
          <a:p>
            <a:endParaRPr lang="en-US"/>
          </a:p>
        </p:txBody>
      </p:sp>
      <p:sp>
        <p:nvSpPr>
          <p:cNvPr id="27" name="Shape 25"/>
          <p:cNvSpPr/>
          <p:nvPr/>
        </p:nvSpPr>
        <p:spPr>
          <a:xfrm>
            <a:off x="10561320" y="1097280"/>
            <a:ext cx="109728" cy="109728"/>
          </a:xfrm>
          <a:prstGeom prst="ellipse">
            <a:avLst/>
          </a:prstGeom>
          <a:solidFill>
            <a:srgbClr val="FFFFFF">
              <a:alpha val="92000"/>
            </a:srgbClr>
          </a:solidFill>
          <a:ln w="12700">
            <a:solidFill>
              <a:srgbClr val="FFFFFF">
                <a:alpha val="0"/>
              </a:srgbClr>
            </a:solidFill>
            <a:prstDash val="solid"/>
          </a:ln>
        </p:spPr>
        <p:txBody>
          <a:bodyPr/>
          <a:lstStyle/>
          <a:p>
            <a:endParaRPr lang="en-US"/>
          </a:p>
        </p:txBody>
      </p:sp>
      <p:sp>
        <p:nvSpPr>
          <p:cNvPr id="28" name="Shape 26"/>
          <p:cNvSpPr/>
          <p:nvPr/>
        </p:nvSpPr>
        <p:spPr>
          <a:xfrm>
            <a:off x="10881360" y="2331720"/>
            <a:ext cx="146304" cy="146304"/>
          </a:xfrm>
          <a:prstGeom prst="ellipse">
            <a:avLst/>
          </a:prstGeom>
          <a:solidFill>
            <a:srgbClr val="B7E28A"/>
          </a:solidFill>
          <a:ln w="12700">
            <a:solidFill>
              <a:srgbClr val="B7E28A">
                <a:alpha val="0"/>
              </a:srgbClr>
            </a:solidFill>
            <a:prstDash val="solid"/>
          </a:ln>
        </p:spPr>
        <p:txBody>
          <a:bodyPr/>
          <a:lstStyle/>
          <a:p>
            <a:endParaRPr lang="en-US"/>
          </a:p>
        </p:txBody>
      </p:sp>
      <p:sp>
        <p:nvSpPr>
          <p:cNvPr id="29" name="Shape 27"/>
          <p:cNvSpPr/>
          <p:nvPr/>
        </p:nvSpPr>
        <p:spPr>
          <a:xfrm>
            <a:off x="9418320" y="2606040"/>
            <a:ext cx="109728" cy="109728"/>
          </a:xfrm>
          <a:prstGeom prst="ellipse">
            <a:avLst/>
          </a:prstGeom>
          <a:solidFill>
            <a:srgbClr val="FFFFFF">
              <a:alpha val="92000"/>
            </a:srgbClr>
          </a:solidFill>
          <a:ln w="12700">
            <a:solidFill>
              <a:srgbClr val="FFFFFF">
                <a:alpha val="0"/>
              </a:srgbClr>
            </a:solidFill>
            <a:prstDash val="solid"/>
          </a:ln>
        </p:spPr>
        <p:txBody>
          <a:bodyPr/>
          <a:lstStyle/>
          <a:p>
            <a:endParaRPr lang="en-US"/>
          </a:p>
        </p:txBody>
      </p:sp>
      <p:sp>
        <p:nvSpPr>
          <p:cNvPr id="30" name="Shape 28"/>
          <p:cNvSpPr/>
          <p:nvPr/>
        </p:nvSpPr>
        <p:spPr>
          <a:xfrm>
            <a:off x="11155680" y="3246120"/>
            <a:ext cx="109728" cy="109728"/>
          </a:xfrm>
          <a:prstGeom prst="ellipse">
            <a:avLst/>
          </a:prstGeom>
          <a:solidFill>
            <a:srgbClr val="B7E28A"/>
          </a:solidFill>
          <a:ln w="12700">
            <a:solidFill>
              <a:srgbClr val="B7E28A">
                <a:alpha val="0"/>
              </a:srgbClr>
            </a:solidFill>
            <a:prstDash val="solid"/>
          </a:ln>
        </p:spPr>
        <p:txBody>
          <a:bodyPr/>
          <a:lstStyle/>
          <a:p>
            <a:endParaRPr lang="en-US"/>
          </a:p>
        </p:txBody>
      </p:sp>
      <p:sp>
        <p:nvSpPr>
          <p:cNvPr id="31" name="Shape 29"/>
          <p:cNvSpPr/>
          <p:nvPr/>
        </p:nvSpPr>
        <p:spPr>
          <a:xfrm>
            <a:off x="9921240" y="3749040"/>
            <a:ext cx="146304" cy="146304"/>
          </a:xfrm>
          <a:prstGeom prst="ellipse">
            <a:avLst/>
          </a:prstGeom>
          <a:solidFill>
            <a:srgbClr val="FFFFFF">
              <a:alpha val="92000"/>
            </a:srgbClr>
          </a:solidFill>
          <a:ln w="12700">
            <a:solidFill>
              <a:srgbClr val="FFFFFF">
                <a:alpha val="0"/>
              </a:srgbClr>
            </a:solidFill>
            <a:prstDash val="solid"/>
          </a:ln>
        </p:spPr>
        <p:txBody>
          <a:bodyPr/>
          <a:lstStyle/>
          <a:p>
            <a:endParaRPr lang="en-US"/>
          </a:p>
        </p:txBody>
      </p:sp>
      <p:sp>
        <p:nvSpPr>
          <p:cNvPr id="32" name="Shape 30"/>
          <p:cNvSpPr/>
          <p:nvPr/>
        </p:nvSpPr>
        <p:spPr>
          <a:xfrm>
            <a:off x="10698480" y="4572000"/>
            <a:ext cx="109728" cy="109728"/>
          </a:xfrm>
          <a:prstGeom prst="ellipse">
            <a:avLst/>
          </a:prstGeom>
          <a:solidFill>
            <a:srgbClr val="B7E28A"/>
          </a:solidFill>
          <a:ln w="12700">
            <a:solidFill>
              <a:srgbClr val="B7E28A">
                <a:alpha val="0"/>
              </a:srgbClr>
            </a:solidFill>
            <a:prstDash val="solid"/>
          </a:ln>
        </p:spPr>
        <p:txBody>
          <a:bodyPr/>
          <a:lstStyle/>
          <a:p>
            <a:endParaRPr lang="en-US"/>
          </a:p>
        </p:txBody>
      </p:sp>
      <p:sp>
        <p:nvSpPr>
          <p:cNvPr id="33" name="Shape 31"/>
          <p:cNvSpPr/>
          <p:nvPr/>
        </p:nvSpPr>
        <p:spPr>
          <a:xfrm>
            <a:off x="9098280" y="4892040"/>
            <a:ext cx="109728" cy="109728"/>
          </a:xfrm>
          <a:prstGeom prst="ellipse">
            <a:avLst/>
          </a:prstGeom>
          <a:solidFill>
            <a:srgbClr val="FFFFFF">
              <a:alpha val="92000"/>
            </a:srgbClr>
          </a:solidFill>
          <a:ln w="12700">
            <a:solidFill>
              <a:srgbClr val="FFFFFF">
                <a:alpha val="0"/>
              </a:srgbClr>
            </a:solidFill>
            <a:prstDash val="solid"/>
          </a:ln>
        </p:spPr>
        <p:txBody>
          <a:bodyPr/>
          <a:lstStyle/>
          <a:p>
            <a:endParaRPr lang="en-US"/>
          </a:p>
        </p:txBody>
      </p:sp>
      <p:sp>
        <p:nvSpPr>
          <p:cNvPr id="34" name="Text 32"/>
          <p:cNvSpPr/>
          <p:nvPr/>
        </p:nvSpPr>
        <p:spPr>
          <a:xfrm>
            <a:off x="11064240" y="6446520"/>
            <a:ext cx="685800" cy="228600"/>
          </a:xfrm>
          <a:prstGeom prst="rect">
            <a:avLst/>
          </a:prstGeom>
          <a:noFill/>
          <a:ln/>
        </p:spPr>
        <p:txBody>
          <a:bodyPr wrap="square" lIns="0" tIns="0" rIns="0" bIns="0" rtlCol="0" anchor="ctr"/>
          <a:lstStyle/>
          <a:p>
            <a:pPr marL="0" indent="0" algn="r">
              <a:buNone/>
            </a:pPr>
            <a:r>
              <a:rPr lang="en-US" sz="850" dirty="0">
                <a:solidFill>
                  <a:srgbClr val="B5CBD6"/>
                </a:solidFill>
                <a:latin typeface="Aptos" pitchFamily="34" charset="0"/>
                <a:ea typeface="Aptos" pitchFamily="34" charset="-122"/>
                <a:cs typeface="Aptos" pitchFamily="34" charset="-120"/>
              </a:rPr>
              <a:t>01</a:t>
            </a:r>
            <a:endParaRPr lang="en-US" sz="8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Single TPO consent: relief and limits</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10</a:t>
            </a:r>
            <a:endParaRPr lang="en-US" sz="850" dirty="0"/>
          </a:p>
        </p:txBody>
      </p:sp>
      <p:sp>
        <p:nvSpPr>
          <p:cNvPr id="9" name="Shape 7"/>
          <p:cNvSpPr/>
          <p:nvPr/>
        </p:nvSpPr>
        <p:spPr>
          <a:xfrm>
            <a:off x="777240" y="1417320"/>
            <a:ext cx="5349240" cy="4526280"/>
          </a:xfrm>
          <a:prstGeom prst="roundRect">
            <a:avLst>
              <a:gd name="adj" fmla="val 2020"/>
            </a:avLst>
          </a:prstGeom>
          <a:solidFill>
            <a:srgbClr val="F1FBF8"/>
          </a:solidFill>
          <a:ln w="10160">
            <a:solidFill>
              <a:srgbClr val="C9E6DF"/>
            </a:solidFill>
            <a:prstDash val="solid"/>
          </a:ln>
          <a:effectLst>
            <a:outerShdw blurRad="12700" dist="50800" dir="2700000" algn="bl" rotWithShape="0">
              <a:srgbClr val="000000">
                <a:alpha val="10000"/>
              </a:srgbClr>
            </a:outerShdw>
          </a:effectLst>
        </p:spPr>
        <p:txBody>
          <a:bodyPr/>
          <a:lstStyle/>
          <a:p>
            <a:endParaRPr lang="en-US"/>
          </a:p>
        </p:txBody>
      </p:sp>
      <p:sp>
        <p:nvSpPr>
          <p:cNvPr id="10" name="Text 8"/>
          <p:cNvSpPr/>
          <p:nvPr/>
        </p:nvSpPr>
        <p:spPr>
          <a:xfrm>
            <a:off x="1078992" y="1691640"/>
            <a:ext cx="1828800" cy="228600"/>
          </a:xfrm>
          <a:prstGeom prst="rect">
            <a:avLst/>
          </a:prstGeom>
          <a:noFill/>
          <a:ln/>
        </p:spPr>
        <p:txBody>
          <a:bodyPr wrap="square" lIns="0" tIns="0" rIns="0" bIns="0" rtlCol="0" anchor="ctr"/>
          <a:lstStyle/>
          <a:p>
            <a:pPr marL="0" indent="0">
              <a:buNone/>
            </a:pPr>
            <a:r>
              <a:rPr lang="en-US" sz="1200" b="1" dirty="0">
                <a:solidFill>
                  <a:srgbClr val="147C7C"/>
                </a:solidFill>
                <a:latin typeface="Aptos" pitchFamily="34" charset="0"/>
                <a:ea typeface="Aptos" pitchFamily="34" charset="-122"/>
                <a:cs typeface="Aptos" pitchFamily="34" charset="-120"/>
              </a:rPr>
              <a:t>WHAT IT PERMITS</a:t>
            </a:r>
            <a:endParaRPr lang="en-US" sz="1200" dirty="0"/>
          </a:p>
        </p:txBody>
      </p:sp>
      <p:sp>
        <p:nvSpPr>
          <p:cNvPr id="11" name="Text 9"/>
          <p:cNvSpPr/>
          <p:nvPr/>
        </p:nvSpPr>
        <p:spPr>
          <a:xfrm>
            <a:off x="1078992" y="2103120"/>
            <a:ext cx="4663440" cy="2514600"/>
          </a:xfrm>
          <a:prstGeom prst="rect">
            <a:avLst/>
          </a:prstGeom>
          <a:noFill/>
          <a:ln/>
        </p:spPr>
        <p:txBody>
          <a:bodyPr wrap="square" lIns="254" tIns="254" rIns="254" bIns="254" rtlCol="0" anchor="t">
            <a:normAutofit/>
          </a:bodyPr>
          <a:lstStyle/>
          <a:p>
            <a:pPr marL="0" indent="0">
              <a:buNone/>
            </a:pPr>
            <a:r>
              <a:rPr lang="en-US" dirty="0">
                <a:solidFill>
                  <a:srgbClr val="152033"/>
                </a:solidFill>
                <a:latin typeface="Aptos" pitchFamily="34" charset="0"/>
                <a:ea typeface="Aptos" pitchFamily="34" charset="-122"/>
                <a:cs typeface="Aptos" pitchFamily="34" charset="-120"/>
              </a:rPr>
              <a:t>• A single consent for all future uses and disclosures for treatment, payment, and health care operations</a:t>
            </a:r>
            <a:endParaRPr lang="en-US" dirty="0"/>
          </a:p>
          <a:p>
            <a:pPr marL="0" indent="0">
              <a:buNone/>
            </a:pPr>
            <a:r>
              <a:rPr lang="en-US" dirty="0">
                <a:solidFill>
                  <a:srgbClr val="152033"/>
                </a:solidFill>
                <a:latin typeface="Aptos" pitchFamily="34" charset="0"/>
                <a:ea typeface="Aptos" pitchFamily="34" charset="-122"/>
                <a:cs typeface="Aptos" pitchFamily="34" charset="-120"/>
              </a:rPr>
              <a:t>• A more workable basis for care coordination and related operational sharing</a:t>
            </a:r>
            <a:endParaRPr lang="en-US" dirty="0"/>
          </a:p>
          <a:p>
            <a:pPr marL="0" indent="0">
              <a:buNone/>
            </a:pPr>
            <a:r>
              <a:rPr lang="en-US" dirty="0">
                <a:solidFill>
                  <a:srgbClr val="152033"/>
                </a:solidFill>
                <a:latin typeface="Aptos" pitchFamily="34" charset="0"/>
                <a:ea typeface="Aptos" pitchFamily="34" charset="-122"/>
                <a:cs typeface="Aptos" pitchFamily="34" charset="-120"/>
              </a:rPr>
              <a:t>• A cleaner pathway for HIPAA covered entities and business associates to use records under HIPAA after receipt</a:t>
            </a:r>
            <a:endParaRPr lang="en-US" dirty="0"/>
          </a:p>
        </p:txBody>
      </p:sp>
      <p:sp>
        <p:nvSpPr>
          <p:cNvPr id="12" name="Text 10"/>
          <p:cNvSpPr/>
          <p:nvPr/>
        </p:nvSpPr>
        <p:spPr>
          <a:xfrm>
            <a:off x="1078992" y="5212080"/>
            <a:ext cx="4617720" cy="292608"/>
          </a:xfrm>
          <a:prstGeom prst="rect">
            <a:avLst/>
          </a:prstGeom>
          <a:noFill/>
          <a:ln/>
        </p:spPr>
        <p:txBody>
          <a:bodyPr wrap="square" lIns="0" tIns="0" rIns="0" bIns="0" rtlCol="0" anchor="ctr"/>
          <a:lstStyle/>
          <a:p>
            <a:pPr marL="0" indent="0">
              <a:buNone/>
            </a:pPr>
            <a:r>
              <a:rPr lang="en-US" sz="1020" b="1" dirty="0">
                <a:solidFill>
                  <a:srgbClr val="147C7C"/>
                </a:solidFill>
                <a:latin typeface="Aptos" pitchFamily="34" charset="0"/>
                <a:ea typeface="Aptos" pitchFamily="34" charset="-122"/>
                <a:cs typeface="Aptos" pitchFamily="34" charset="-120"/>
              </a:rPr>
              <a:t>Design question: who is in the recipient class, and does the language match the workflow?</a:t>
            </a:r>
            <a:endParaRPr lang="en-US" sz="1020" dirty="0"/>
          </a:p>
        </p:txBody>
      </p:sp>
      <p:sp>
        <p:nvSpPr>
          <p:cNvPr id="13" name="Shape 11"/>
          <p:cNvSpPr/>
          <p:nvPr/>
        </p:nvSpPr>
        <p:spPr>
          <a:xfrm>
            <a:off x="6268212" y="1440180"/>
            <a:ext cx="4983480" cy="4526280"/>
          </a:xfrm>
          <a:prstGeom prst="roundRect">
            <a:avLst>
              <a:gd name="adj" fmla="val 2020"/>
            </a:avLst>
          </a:prstGeom>
          <a:solidFill>
            <a:srgbClr val="FFFFFF"/>
          </a:solidFill>
          <a:ln w="10160">
            <a:solidFill>
              <a:srgbClr val="CBD5E1"/>
            </a:solidFill>
            <a:prstDash val="solid"/>
          </a:ln>
          <a:effectLst>
            <a:outerShdw blurRad="12700" dist="50800" dir="2700000" algn="bl" rotWithShape="0">
              <a:srgbClr val="000000">
                <a:alpha val="10000"/>
              </a:srgbClr>
            </a:outerShdw>
          </a:effectLst>
        </p:spPr>
        <p:txBody>
          <a:bodyPr/>
          <a:lstStyle/>
          <a:p>
            <a:endParaRPr lang="en-US"/>
          </a:p>
        </p:txBody>
      </p:sp>
      <p:sp>
        <p:nvSpPr>
          <p:cNvPr id="14" name="Text 12"/>
          <p:cNvSpPr/>
          <p:nvPr/>
        </p:nvSpPr>
        <p:spPr>
          <a:xfrm>
            <a:off x="6748272" y="1691640"/>
            <a:ext cx="2011680" cy="228600"/>
          </a:xfrm>
          <a:prstGeom prst="rect">
            <a:avLst/>
          </a:prstGeom>
          <a:noFill/>
          <a:ln/>
        </p:spPr>
        <p:txBody>
          <a:bodyPr wrap="square" lIns="0" tIns="0" rIns="0" bIns="0" rtlCol="0" anchor="ctr"/>
          <a:lstStyle/>
          <a:p>
            <a:pPr marL="0" indent="0">
              <a:buNone/>
            </a:pPr>
            <a:r>
              <a:rPr lang="en-US" sz="1200" b="1" dirty="0">
                <a:solidFill>
                  <a:srgbClr val="F2A541"/>
                </a:solidFill>
                <a:latin typeface="Aptos" pitchFamily="34" charset="0"/>
                <a:ea typeface="Aptos" pitchFamily="34" charset="-122"/>
                <a:cs typeface="Aptos" pitchFamily="34" charset="-120"/>
              </a:rPr>
              <a:t>WHAT IT DOES NOT DO</a:t>
            </a:r>
            <a:endParaRPr lang="en-US" sz="1200" dirty="0"/>
          </a:p>
        </p:txBody>
      </p:sp>
      <p:sp>
        <p:nvSpPr>
          <p:cNvPr id="15" name="Text 13"/>
          <p:cNvSpPr/>
          <p:nvPr/>
        </p:nvSpPr>
        <p:spPr>
          <a:xfrm>
            <a:off x="6748272" y="2103120"/>
            <a:ext cx="4251960" cy="2743200"/>
          </a:xfrm>
          <a:prstGeom prst="rect">
            <a:avLst/>
          </a:prstGeom>
          <a:noFill/>
          <a:ln/>
        </p:spPr>
        <p:txBody>
          <a:bodyPr wrap="square" lIns="254" tIns="254" rIns="254" bIns="254" rtlCol="0" anchor="t">
            <a:normAutofit/>
          </a:bodyPr>
          <a:lstStyle/>
          <a:p>
            <a:pPr marL="0" indent="0">
              <a:buNone/>
            </a:pPr>
            <a:r>
              <a:rPr lang="en-US" dirty="0">
                <a:solidFill>
                  <a:srgbClr val="152033"/>
                </a:solidFill>
                <a:latin typeface="Aptos" pitchFamily="34" charset="0"/>
                <a:ea typeface="Aptos" pitchFamily="34" charset="-122"/>
                <a:cs typeface="Aptos" pitchFamily="34" charset="-120"/>
              </a:rPr>
              <a:t>• It does not eliminate the need for written consent/QSOA for TPO sharing</a:t>
            </a:r>
            <a:endParaRPr lang="en-US" dirty="0"/>
          </a:p>
          <a:p>
            <a:pPr marL="0" indent="0">
              <a:buNone/>
            </a:pPr>
            <a:r>
              <a:rPr lang="en-US" dirty="0">
                <a:solidFill>
                  <a:srgbClr val="152033"/>
                </a:solidFill>
                <a:latin typeface="Aptos" pitchFamily="34" charset="0"/>
                <a:ea typeface="Aptos" pitchFamily="34" charset="-122"/>
                <a:cs typeface="Aptos" pitchFamily="34" charset="-120"/>
              </a:rPr>
              <a:t>• It does not cover SUD counseling notes</a:t>
            </a:r>
            <a:endParaRPr lang="en-US" dirty="0"/>
          </a:p>
          <a:p>
            <a:pPr marL="0" indent="0">
              <a:buNone/>
            </a:pPr>
            <a:r>
              <a:rPr lang="en-US" dirty="0">
                <a:solidFill>
                  <a:srgbClr val="152033"/>
                </a:solidFill>
                <a:latin typeface="Aptos" pitchFamily="34" charset="0"/>
                <a:ea typeface="Aptos" pitchFamily="34" charset="-122"/>
                <a:cs typeface="Aptos" pitchFamily="34" charset="-120"/>
              </a:rPr>
              <a:t>• It does not create a blanket waiver for proceedings against the patient</a:t>
            </a:r>
            <a:endParaRPr lang="en-US" dirty="0"/>
          </a:p>
          <a:p>
            <a:pPr marL="0" indent="0">
              <a:buNone/>
            </a:pPr>
            <a:r>
              <a:rPr lang="en-US" dirty="0">
                <a:solidFill>
                  <a:srgbClr val="152033"/>
                </a:solidFill>
                <a:latin typeface="Aptos" pitchFamily="34" charset="0"/>
                <a:ea typeface="Aptos" pitchFamily="34" charset="-122"/>
                <a:cs typeface="Aptos" pitchFamily="34" charset="-120"/>
              </a:rPr>
              <a:t>• It does not override stricter state law or narrow organizational policies</a:t>
            </a:r>
            <a:endParaRPr lang="en-US" dirty="0"/>
          </a:p>
        </p:txBody>
      </p:sp>
      <p:sp>
        <p:nvSpPr>
          <p:cNvPr id="16" name="Text 14"/>
          <p:cNvSpPr/>
          <p:nvPr/>
        </p:nvSpPr>
        <p:spPr>
          <a:xfrm>
            <a:off x="6748272" y="5212080"/>
            <a:ext cx="4343400" cy="292608"/>
          </a:xfrm>
          <a:prstGeom prst="rect">
            <a:avLst/>
          </a:prstGeom>
          <a:noFill/>
          <a:ln/>
        </p:spPr>
        <p:txBody>
          <a:bodyPr wrap="square" lIns="0" tIns="0" rIns="0" bIns="0" rtlCol="0" anchor="ctr"/>
          <a:lstStyle/>
          <a:p>
            <a:pPr marL="0" indent="0">
              <a:buNone/>
            </a:pPr>
            <a:r>
              <a:rPr lang="en-US" sz="1020" b="1" dirty="0">
                <a:solidFill>
                  <a:srgbClr val="F2A541"/>
                </a:solidFill>
                <a:latin typeface="Aptos" pitchFamily="34" charset="0"/>
                <a:ea typeface="Aptos" pitchFamily="34" charset="-122"/>
                <a:cs typeface="Aptos" pitchFamily="34" charset="-120"/>
              </a:rPr>
              <a:t>Practical takeaway: consent forms need to be legally valid and operationally readable.</a:t>
            </a:r>
            <a:endParaRPr lang="en-US" sz="102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Redisclosure: easier for TPO, still bounded</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11</a:t>
            </a:r>
            <a:endParaRPr lang="en-US" sz="850" dirty="0"/>
          </a:p>
        </p:txBody>
      </p:sp>
      <p:sp>
        <p:nvSpPr>
          <p:cNvPr id="9" name="Shape 7"/>
          <p:cNvSpPr/>
          <p:nvPr/>
        </p:nvSpPr>
        <p:spPr>
          <a:xfrm>
            <a:off x="777240" y="1645920"/>
            <a:ext cx="2971800" cy="960120"/>
          </a:xfrm>
          <a:prstGeom prst="roundRect">
            <a:avLst>
              <a:gd name="adj" fmla="val 9524"/>
            </a:avLst>
          </a:prstGeom>
          <a:solidFill>
            <a:srgbClr val="102A43"/>
          </a:solidFill>
          <a:ln w="12700">
            <a:solidFill>
              <a:srgbClr val="102A43"/>
            </a:solidFill>
            <a:prstDash val="solid"/>
          </a:ln>
        </p:spPr>
        <p:txBody>
          <a:bodyPr/>
          <a:lstStyle/>
          <a:p>
            <a:endParaRPr lang="en-US"/>
          </a:p>
        </p:txBody>
      </p:sp>
      <p:sp>
        <p:nvSpPr>
          <p:cNvPr id="10" name="Text 8"/>
          <p:cNvSpPr/>
          <p:nvPr/>
        </p:nvSpPr>
        <p:spPr>
          <a:xfrm>
            <a:off x="1005840" y="1865376"/>
            <a:ext cx="2514600" cy="246888"/>
          </a:xfrm>
          <a:prstGeom prst="rect">
            <a:avLst/>
          </a:prstGeom>
          <a:noFill/>
          <a:ln/>
        </p:spPr>
        <p:txBody>
          <a:bodyPr wrap="square" lIns="0" tIns="0" rIns="0" bIns="0" rtlCol="0" anchor="ctr"/>
          <a:lstStyle/>
          <a:p>
            <a:pPr marL="0" indent="0" algn="ctr">
              <a:buNone/>
            </a:pPr>
            <a:r>
              <a:rPr lang="en-US" sz="1400" b="1" dirty="0">
                <a:solidFill>
                  <a:srgbClr val="FFFFFF"/>
                </a:solidFill>
                <a:latin typeface="Aptos Display" pitchFamily="34" charset="0"/>
                <a:ea typeface="Aptos Display" pitchFamily="34" charset="-122"/>
                <a:cs typeface="Aptos Display" pitchFamily="34" charset="-120"/>
              </a:rPr>
              <a:t>Part 2 program</a:t>
            </a:r>
            <a:endParaRPr lang="en-US" sz="1400" dirty="0"/>
          </a:p>
        </p:txBody>
      </p:sp>
      <p:sp>
        <p:nvSpPr>
          <p:cNvPr id="11" name="Text 9"/>
          <p:cNvSpPr/>
          <p:nvPr/>
        </p:nvSpPr>
        <p:spPr>
          <a:xfrm>
            <a:off x="1005840" y="2212848"/>
            <a:ext cx="2514600" cy="182880"/>
          </a:xfrm>
          <a:prstGeom prst="rect">
            <a:avLst/>
          </a:prstGeom>
          <a:noFill/>
          <a:ln/>
        </p:spPr>
        <p:txBody>
          <a:bodyPr wrap="square" lIns="0" tIns="0" rIns="0" bIns="0" rtlCol="0" anchor="ctr"/>
          <a:lstStyle/>
          <a:p>
            <a:pPr marL="0" indent="0" algn="ctr">
              <a:buNone/>
            </a:pPr>
            <a:r>
              <a:rPr lang="en-US" sz="850" dirty="0">
                <a:solidFill>
                  <a:srgbClr val="A8DADC"/>
                </a:solidFill>
                <a:latin typeface="Aptos" pitchFamily="34" charset="0"/>
                <a:ea typeface="Aptos" pitchFamily="34" charset="-122"/>
                <a:cs typeface="Aptos" pitchFamily="34" charset="-120"/>
              </a:rPr>
              <a:t>Valid TPO consent</a:t>
            </a:r>
            <a:endParaRPr lang="en-US" sz="850" dirty="0"/>
          </a:p>
        </p:txBody>
      </p:sp>
      <p:sp>
        <p:nvSpPr>
          <p:cNvPr id="12" name="Shape 10"/>
          <p:cNvSpPr/>
          <p:nvPr/>
        </p:nvSpPr>
        <p:spPr>
          <a:xfrm>
            <a:off x="3749040" y="2130552"/>
            <a:ext cx="1389888" cy="0"/>
          </a:xfrm>
          <a:prstGeom prst="line">
            <a:avLst/>
          </a:prstGeom>
          <a:noFill/>
          <a:ln w="25400">
            <a:solidFill>
              <a:srgbClr val="147C7C"/>
            </a:solidFill>
            <a:prstDash val="solid"/>
            <a:tailEnd type="triangle"/>
          </a:ln>
        </p:spPr>
        <p:txBody>
          <a:bodyPr/>
          <a:lstStyle/>
          <a:p>
            <a:endParaRPr lang="en-US"/>
          </a:p>
        </p:txBody>
      </p:sp>
      <p:sp>
        <p:nvSpPr>
          <p:cNvPr id="13" name="Shape 11"/>
          <p:cNvSpPr/>
          <p:nvPr/>
        </p:nvSpPr>
        <p:spPr>
          <a:xfrm>
            <a:off x="5138928" y="1645920"/>
            <a:ext cx="2971800" cy="960120"/>
          </a:xfrm>
          <a:prstGeom prst="roundRect">
            <a:avLst>
              <a:gd name="adj" fmla="val 9524"/>
            </a:avLst>
          </a:prstGeom>
          <a:solidFill>
            <a:srgbClr val="F1FBF8"/>
          </a:solidFill>
          <a:ln w="16510">
            <a:solidFill>
              <a:srgbClr val="147C7C"/>
            </a:solidFill>
            <a:prstDash val="solid"/>
          </a:ln>
        </p:spPr>
        <p:txBody>
          <a:bodyPr/>
          <a:lstStyle/>
          <a:p>
            <a:endParaRPr lang="en-US"/>
          </a:p>
        </p:txBody>
      </p:sp>
      <p:sp>
        <p:nvSpPr>
          <p:cNvPr id="14" name="Text 12"/>
          <p:cNvSpPr/>
          <p:nvPr/>
        </p:nvSpPr>
        <p:spPr>
          <a:xfrm>
            <a:off x="5367528" y="1865376"/>
            <a:ext cx="2514600" cy="246888"/>
          </a:xfrm>
          <a:prstGeom prst="rect">
            <a:avLst/>
          </a:prstGeom>
          <a:noFill/>
          <a:ln/>
        </p:spPr>
        <p:txBody>
          <a:bodyPr wrap="square" lIns="0" tIns="0" rIns="0" bIns="0" rtlCol="0" anchor="ctr"/>
          <a:lstStyle/>
          <a:p>
            <a:pPr marL="0" indent="0" algn="ctr">
              <a:buNone/>
            </a:pPr>
            <a:r>
              <a:rPr lang="en-US" sz="1400" b="1" dirty="0">
                <a:solidFill>
                  <a:srgbClr val="0B1F33"/>
                </a:solidFill>
                <a:latin typeface="Aptos Display" pitchFamily="34" charset="0"/>
                <a:ea typeface="Aptos Display" pitchFamily="34" charset="-122"/>
                <a:cs typeface="Aptos Display" pitchFamily="34" charset="-120"/>
              </a:rPr>
              <a:t>HIPAA CE / BA</a:t>
            </a:r>
            <a:endParaRPr lang="en-US" sz="1400" dirty="0"/>
          </a:p>
        </p:txBody>
      </p:sp>
      <p:sp>
        <p:nvSpPr>
          <p:cNvPr id="15" name="Text 13"/>
          <p:cNvSpPr/>
          <p:nvPr/>
        </p:nvSpPr>
        <p:spPr>
          <a:xfrm>
            <a:off x="5367528" y="2212848"/>
            <a:ext cx="2514600" cy="182880"/>
          </a:xfrm>
          <a:prstGeom prst="rect">
            <a:avLst/>
          </a:prstGeom>
          <a:noFill/>
          <a:ln/>
        </p:spPr>
        <p:txBody>
          <a:bodyPr wrap="square" lIns="0" tIns="0" rIns="0" bIns="0" rtlCol="0" anchor="ctr"/>
          <a:lstStyle/>
          <a:p>
            <a:pPr marL="0" indent="0" algn="ctr">
              <a:buNone/>
            </a:pPr>
            <a:r>
              <a:rPr lang="en-US" sz="850" dirty="0">
                <a:solidFill>
                  <a:srgbClr val="147C7C"/>
                </a:solidFill>
                <a:latin typeface="Aptos" pitchFamily="34" charset="0"/>
                <a:ea typeface="Aptos" pitchFamily="34" charset="-122"/>
                <a:cs typeface="Aptos" pitchFamily="34" charset="-120"/>
              </a:rPr>
              <a:t>Receives Part 2 records</a:t>
            </a:r>
            <a:endParaRPr lang="en-US" sz="850" dirty="0"/>
          </a:p>
        </p:txBody>
      </p:sp>
      <p:sp>
        <p:nvSpPr>
          <p:cNvPr id="16" name="Shape 14"/>
          <p:cNvSpPr/>
          <p:nvPr/>
        </p:nvSpPr>
        <p:spPr>
          <a:xfrm>
            <a:off x="8110728" y="2130552"/>
            <a:ext cx="1389888" cy="0"/>
          </a:xfrm>
          <a:prstGeom prst="line">
            <a:avLst/>
          </a:prstGeom>
          <a:noFill/>
          <a:ln w="25400">
            <a:solidFill>
              <a:srgbClr val="147C7C"/>
            </a:solidFill>
            <a:prstDash val="solid"/>
            <a:tailEnd type="triangle"/>
          </a:ln>
        </p:spPr>
        <p:txBody>
          <a:bodyPr/>
          <a:lstStyle/>
          <a:p>
            <a:endParaRPr lang="en-US"/>
          </a:p>
        </p:txBody>
      </p:sp>
      <p:sp>
        <p:nvSpPr>
          <p:cNvPr id="17" name="Shape 15"/>
          <p:cNvSpPr/>
          <p:nvPr/>
        </p:nvSpPr>
        <p:spPr>
          <a:xfrm>
            <a:off x="9509760" y="1645920"/>
            <a:ext cx="2514600" cy="960120"/>
          </a:xfrm>
          <a:prstGeom prst="roundRect">
            <a:avLst>
              <a:gd name="adj" fmla="val 9524"/>
            </a:avLst>
          </a:prstGeom>
          <a:solidFill>
            <a:srgbClr val="FFFFFF"/>
          </a:solidFill>
          <a:ln w="12700">
            <a:solidFill>
              <a:srgbClr val="CBD5E1"/>
            </a:solidFill>
            <a:prstDash val="solid"/>
          </a:ln>
        </p:spPr>
        <p:txBody>
          <a:bodyPr/>
          <a:lstStyle/>
          <a:p>
            <a:endParaRPr lang="en-US"/>
          </a:p>
        </p:txBody>
      </p:sp>
      <p:sp>
        <p:nvSpPr>
          <p:cNvPr id="18" name="Text 16"/>
          <p:cNvSpPr/>
          <p:nvPr/>
        </p:nvSpPr>
        <p:spPr>
          <a:xfrm>
            <a:off x="9674352" y="1865376"/>
            <a:ext cx="2176272" cy="246888"/>
          </a:xfrm>
          <a:prstGeom prst="rect">
            <a:avLst/>
          </a:prstGeom>
          <a:noFill/>
          <a:ln/>
        </p:spPr>
        <p:txBody>
          <a:bodyPr wrap="square" lIns="0" tIns="0" rIns="0" bIns="0" rtlCol="0" anchor="ctr"/>
          <a:lstStyle/>
          <a:p>
            <a:pPr marL="0" indent="0" algn="ctr">
              <a:buNone/>
            </a:pPr>
            <a:r>
              <a:rPr lang="en-US" sz="1260" b="1" dirty="0">
                <a:solidFill>
                  <a:srgbClr val="0B1F33"/>
                </a:solidFill>
                <a:latin typeface="Aptos Display" pitchFamily="34" charset="0"/>
                <a:ea typeface="Aptos Display" pitchFamily="34" charset="-122"/>
                <a:cs typeface="Aptos Display" pitchFamily="34" charset="-120"/>
              </a:rPr>
              <a:t>HIPAA redisclosure</a:t>
            </a:r>
            <a:endParaRPr lang="en-US" sz="1260" dirty="0"/>
          </a:p>
        </p:txBody>
      </p:sp>
      <p:sp>
        <p:nvSpPr>
          <p:cNvPr id="19" name="Text 17"/>
          <p:cNvSpPr/>
          <p:nvPr/>
        </p:nvSpPr>
        <p:spPr>
          <a:xfrm>
            <a:off x="9674352" y="2212848"/>
            <a:ext cx="2176272" cy="182880"/>
          </a:xfrm>
          <a:prstGeom prst="rect">
            <a:avLst/>
          </a:prstGeom>
          <a:noFill/>
          <a:ln/>
        </p:spPr>
        <p:txBody>
          <a:bodyPr wrap="square" lIns="0" tIns="0" rIns="0" bIns="0" rtlCol="0" anchor="ctr"/>
          <a:lstStyle/>
          <a:p>
            <a:pPr marL="0" indent="0" algn="ctr">
              <a:buNone/>
            </a:pPr>
            <a:r>
              <a:rPr lang="en-US" sz="780" dirty="0">
                <a:solidFill>
                  <a:srgbClr val="475569"/>
                </a:solidFill>
                <a:latin typeface="Aptos" pitchFamily="34" charset="0"/>
                <a:ea typeface="Aptos" pitchFamily="34" charset="-122"/>
                <a:cs typeface="Aptos" pitchFamily="34" charset="-120"/>
              </a:rPr>
              <a:t>For TPO, subject to guardrails</a:t>
            </a:r>
            <a:endParaRPr lang="en-US" sz="780" dirty="0"/>
          </a:p>
        </p:txBody>
      </p:sp>
      <p:sp>
        <p:nvSpPr>
          <p:cNvPr id="20" name="Shape 18"/>
          <p:cNvSpPr/>
          <p:nvPr/>
        </p:nvSpPr>
        <p:spPr>
          <a:xfrm>
            <a:off x="777240" y="3337560"/>
            <a:ext cx="3611880" cy="1783080"/>
          </a:xfrm>
          <a:prstGeom prst="roundRect">
            <a:avLst>
              <a:gd name="adj" fmla="val 5128"/>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21" name="Shape 19"/>
          <p:cNvSpPr/>
          <p:nvPr/>
        </p:nvSpPr>
        <p:spPr>
          <a:xfrm>
            <a:off x="960120" y="3502152"/>
            <a:ext cx="91440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22" name="Text 20"/>
          <p:cNvSpPr/>
          <p:nvPr/>
        </p:nvSpPr>
        <p:spPr>
          <a:xfrm>
            <a:off x="1033272" y="3570732"/>
            <a:ext cx="76809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Use limits</a:t>
            </a:r>
            <a:endParaRPr lang="en-US" sz="720" dirty="0"/>
          </a:p>
        </p:txBody>
      </p:sp>
      <p:sp>
        <p:nvSpPr>
          <p:cNvPr id="23" name="Text 21"/>
          <p:cNvSpPr/>
          <p:nvPr/>
        </p:nvSpPr>
        <p:spPr>
          <a:xfrm>
            <a:off x="1005840" y="3867912"/>
            <a:ext cx="3154680" cy="320040"/>
          </a:xfrm>
          <a:prstGeom prst="rect">
            <a:avLst/>
          </a:prstGeom>
          <a:noFill/>
          <a:ln/>
        </p:spPr>
        <p:txBody>
          <a:bodyPr wrap="square" lIns="0" tIns="0" rIns="0" bIns="0" rtlCol="0" anchor="ctr"/>
          <a:lstStyle/>
          <a:p>
            <a:pPr marL="0" indent="0">
              <a:buNone/>
            </a:pPr>
            <a:r>
              <a:rPr lang="en-US" sz="1250" b="1" dirty="0">
                <a:solidFill>
                  <a:srgbClr val="0B1F33"/>
                </a:solidFill>
                <a:latin typeface="Aptos Display" pitchFamily="34" charset="0"/>
                <a:ea typeface="Aptos Display" pitchFamily="34" charset="-122"/>
                <a:cs typeface="Aptos Display" pitchFamily="34" charset="-120"/>
              </a:rPr>
              <a:t>Guardrail 1</a:t>
            </a:r>
            <a:endParaRPr lang="en-US" sz="1250" dirty="0"/>
          </a:p>
        </p:txBody>
      </p:sp>
      <p:sp>
        <p:nvSpPr>
          <p:cNvPr id="24" name="Text 22"/>
          <p:cNvSpPr/>
          <p:nvPr/>
        </p:nvSpPr>
        <p:spPr>
          <a:xfrm>
            <a:off x="1005840" y="4233672"/>
            <a:ext cx="3154680" cy="777240"/>
          </a:xfrm>
          <a:prstGeom prst="rect">
            <a:avLst/>
          </a:prstGeom>
          <a:noFill/>
          <a:ln/>
        </p:spPr>
        <p:txBody>
          <a:bodyPr wrap="square" lIns="254" tIns="254" rIns="254" bIns="254" rtlCol="0" anchor="t">
            <a:normAutofit/>
          </a:bodyPr>
          <a:lstStyle/>
          <a:p>
            <a:pPr marL="0" indent="0">
              <a:buNone/>
            </a:pPr>
            <a:r>
              <a:rPr lang="en-US" sz="900" dirty="0">
                <a:solidFill>
                  <a:srgbClr val="475569"/>
                </a:solidFill>
                <a:latin typeface="Aptos" pitchFamily="34" charset="0"/>
                <a:ea typeface="Aptos" pitchFamily="34" charset="-122"/>
                <a:cs typeface="Aptos" pitchFamily="34" charset="-120"/>
              </a:rPr>
              <a:t>Proceedings against the patient remain specially restricted. Do not treat TPO redisclosure as a green light for subpoenas, licensing actions, custody disputes, or law enforcement requests.</a:t>
            </a:r>
            <a:endParaRPr lang="en-US" sz="900" dirty="0"/>
          </a:p>
        </p:txBody>
      </p:sp>
      <p:sp>
        <p:nvSpPr>
          <p:cNvPr id="25" name="Shape 23"/>
          <p:cNvSpPr/>
          <p:nvPr/>
        </p:nvSpPr>
        <p:spPr>
          <a:xfrm>
            <a:off x="4553712" y="3337560"/>
            <a:ext cx="3611880" cy="1783080"/>
          </a:xfrm>
          <a:prstGeom prst="roundRect">
            <a:avLst>
              <a:gd name="adj" fmla="val 5128"/>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26" name="Shape 24"/>
          <p:cNvSpPr/>
          <p:nvPr/>
        </p:nvSpPr>
        <p:spPr>
          <a:xfrm>
            <a:off x="4736592" y="3502152"/>
            <a:ext cx="96012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27" name="Text 25"/>
          <p:cNvSpPr/>
          <p:nvPr/>
        </p:nvSpPr>
        <p:spPr>
          <a:xfrm>
            <a:off x="4809744" y="3570732"/>
            <a:ext cx="81381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Source path</a:t>
            </a:r>
            <a:endParaRPr lang="en-US" sz="720" dirty="0"/>
          </a:p>
        </p:txBody>
      </p:sp>
      <p:sp>
        <p:nvSpPr>
          <p:cNvPr id="28" name="Text 26"/>
          <p:cNvSpPr/>
          <p:nvPr/>
        </p:nvSpPr>
        <p:spPr>
          <a:xfrm>
            <a:off x="4782312" y="3867912"/>
            <a:ext cx="3154680" cy="320040"/>
          </a:xfrm>
          <a:prstGeom prst="rect">
            <a:avLst/>
          </a:prstGeom>
          <a:noFill/>
          <a:ln/>
        </p:spPr>
        <p:txBody>
          <a:bodyPr wrap="square" lIns="0" tIns="0" rIns="0" bIns="0" rtlCol="0" anchor="ctr"/>
          <a:lstStyle/>
          <a:p>
            <a:pPr marL="0" indent="0">
              <a:buNone/>
            </a:pPr>
            <a:r>
              <a:rPr lang="en-US" sz="1250" b="1" dirty="0">
                <a:solidFill>
                  <a:srgbClr val="0B1F33"/>
                </a:solidFill>
                <a:latin typeface="Aptos Display" pitchFamily="34" charset="0"/>
                <a:ea typeface="Aptos Display" pitchFamily="34" charset="-122"/>
                <a:cs typeface="Aptos Display" pitchFamily="34" charset="-120"/>
              </a:rPr>
              <a:t>Guardrail 2</a:t>
            </a:r>
            <a:endParaRPr lang="en-US" sz="1250" dirty="0"/>
          </a:p>
        </p:txBody>
      </p:sp>
      <p:sp>
        <p:nvSpPr>
          <p:cNvPr id="29" name="Text 27"/>
          <p:cNvSpPr/>
          <p:nvPr/>
        </p:nvSpPr>
        <p:spPr>
          <a:xfrm>
            <a:off x="4782312" y="4233672"/>
            <a:ext cx="3154680" cy="777240"/>
          </a:xfrm>
          <a:prstGeom prst="rect">
            <a:avLst/>
          </a:prstGeom>
          <a:noFill/>
          <a:ln/>
        </p:spPr>
        <p:txBody>
          <a:bodyPr wrap="square" lIns="254" tIns="254" rIns="254" bIns="254" rtlCol="0" anchor="t">
            <a:normAutofit/>
          </a:bodyPr>
          <a:lstStyle/>
          <a:p>
            <a:pPr marL="0" indent="0">
              <a:buNone/>
            </a:pPr>
            <a:r>
              <a:rPr lang="en-US" sz="900" dirty="0">
                <a:solidFill>
                  <a:srgbClr val="475569"/>
                </a:solidFill>
                <a:latin typeface="Aptos" pitchFamily="34" charset="0"/>
                <a:ea typeface="Aptos" pitchFamily="34" charset="-122"/>
                <a:cs typeface="Aptos" pitchFamily="34" charset="-120"/>
              </a:rPr>
              <a:t>Know whether the record was received under a TPO consent, another consent, QSO arrangement, audit/evaluation pathway, court order, or another exception.</a:t>
            </a:r>
            <a:endParaRPr lang="en-US" sz="900" dirty="0"/>
          </a:p>
        </p:txBody>
      </p:sp>
      <p:sp>
        <p:nvSpPr>
          <p:cNvPr id="30" name="Shape 28"/>
          <p:cNvSpPr/>
          <p:nvPr/>
        </p:nvSpPr>
        <p:spPr>
          <a:xfrm>
            <a:off x="8321040" y="3337560"/>
            <a:ext cx="2880360" cy="1783080"/>
          </a:xfrm>
          <a:prstGeom prst="roundRect">
            <a:avLst>
              <a:gd name="adj" fmla="val 5128"/>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31" name="Shape 29"/>
          <p:cNvSpPr/>
          <p:nvPr/>
        </p:nvSpPr>
        <p:spPr>
          <a:xfrm>
            <a:off x="8503920" y="3502152"/>
            <a:ext cx="100584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32" name="Text 30"/>
          <p:cNvSpPr/>
          <p:nvPr/>
        </p:nvSpPr>
        <p:spPr>
          <a:xfrm>
            <a:off x="8577072" y="3570732"/>
            <a:ext cx="85953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Operations</a:t>
            </a:r>
            <a:endParaRPr lang="en-US" sz="720" dirty="0"/>
          </a:p>
        </p:txBody>
      </p:sp>
      <p:sp>
        <p:nvSpPr>
          <p:cNvPr id="33" name="Text 31"/>
          <p:cNvSpPr/>
          <p:nvPr/>
        </p:nvSpPr>
        <p:spPr>
          <a:xfrm>
            <a:off x="8549640" y="3867912"/>
            <a:ext cx="2423160" cy="320040"/>
          </a:xfrm>
          <a:prstGeom prst="rect">
            <a:avLst/>
          </a:prstGeom>
          <a:noFill/>
          <a:ln/>
        </p:spPr>
        <p:txBody>
          <a:bodyPr wrap="square" lIns="0" tIns="0" rIns="0" bIns="0" rtlCol="0" anchor="ctr"/>
          <a:lstStyle/>
          <a:p>
            <a:pPr marL="0" indent="0">
              <a:buNone/>
            </a:pPr>
            <a:r>
              <a:rPr lang="en-US" sz="1250" b="1" dirty="0">
                <a:solidFill>
                  <a:srgbClr val="0B1F33"/>
                </a:solidFill>
                <a:latin typeface="Aptos Display" pitchFamily="34" charset="0"/>
                <a:ea typeface="Aptos Display" pitchFamily="34" charset="-122"/>
                <a:cs typeface="Aptos Display" pitchFamily="34" charset="-120"/>
              </a:rPr>
              <a:t>Guardrail 3</a:t>
            </a:r>
            <a:endParaRPr lang="en-US" sz="1250" dirty="0"/>
          </a:p>
        </p:txBody>
      </p:sp>
      <p:sp>
        <p:nvSpPr>
          <p:cNvPr id="34" name="Text 32"/>
          <p:cNvSpPr/>
          <p:nvPr/>
        </p:nvSpPr>
        <p:spPr>
          <a:xfrm>
            <a:off x="8549640" y="4233672"/>
            <a:ext cx="2423160" cy="777240"/>
          </a:xfrm>
          <a:prstGeom prst="rect">
            <a:avLst/>
          </a:prstGeom>
          <a:noFill/>
          <a:ln/>
        </p:spPr>
        <p:txBody>
          <a:bodyPr wrap="square" lIns="254" tIns="254" rIns="254" bIns="254" rtlCol="0" anchor="t">
            <a:normAutofit/>
          </a:bodyPr>
          <a:lstStyle/>
          <a:p>
            <a:pPr marL="0" indent="0">
              <a:buNone/>
            </a:pPr>
            <a:r>
              <a:rPr lang="en-US" sz="900" dirty="0">
                <a:solidFill>
                  <a:srgbClr val="475569"/>
                </a:solidFill>
                <a:latin typeface="Aptos" pitchFamily="34" charset="0"/>
                <a:ea typeface="Aptos" pitchFamily="34" charset="-122"/>
                <a:cs typeface="Aptos" pitchFamily="34" charset="-120"/>
              </a:rPr>
              <a:t>Notice language, data tags, access controls, and staff training need to travel with the operational flow.</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Data segmentation and technology design</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12</a:t>
            </a:r>
            <a:endParaRPr lang="en-US" sz="850" dirty="0"/>
          </a:p>
        </p:txBody>
      </p:sp>
      <p:sp>
        <p:nvSpPr>
          <p:cNvPr id="9" name="Shape 7"/>
          <p:cNvSpPr/>
          <p:nvPr/>
        </p:nvSpPr>
        <p:spPr>
          <a:xfrm>
            <a:off x="731520" y="1389888"/>
            <a:ext cx="11018520" cy="4828032"/>
          </a:xfrm>
          <a:prstGeom prst="roundRect">
            <a:avLst>
              <a:gd name="adj" fmla="val 1894"/>
            </a:avLst>
          </a:prstGeom>
          <a:solidFill>
            <a:srgbClr val="FFFFFF"/>
          </a:solidFill>
          <a:ln w="10160">
            <a:solidFill>
              <a:srgbClr val="CBD5E1"/>
            </a:solidFill>
            <a:prstDash val="solid"/>
          </a:ln>
          <a:effectLst>
            <a:outerShdw blurRad="12700" dist="50800" dir="2700000" algn="bl" rotWithShape="0">
              <a:srgbClr val="000000">
                <a:alpha val="10000"/>
              </a:srgbClr>
            </a:outerShdw>
          </a:effectLst>
        </p:spPr>
        <p:txBody>
          <a:bodyPr/>
          <a:lstStyle/>
          <a:p>
            <a:endParaRPr lang="en-US"/>
          </a:p>
        </p:txBody>
      </p:sp>
      <p:sp>
        <p:nvSpPr>
          <p:cNvPr id="10" name="Shape 8"/>
          <p:cNvSpPr/>
          <p:nvPr/>
        </p:nvSpPr>
        <p:spPr>
          <a:xfrm>
            <a:off x="1024128" y="1847088"/>
            <a:ext cx="2011680" cy="475488"/>
          </a:xfrm>
          <a:prstGeom prst="roundRect">
            <a:avLst>
              <a:gd name="adj" fmla="val 15385"/>
            </a:avLst>
          </a:prstGeom>
          <a:solidFill>
            <a:srgbClr val="102A43"/>
          </a:solidFill>
          <a:ln w="12700">
            <a:solidFill>
              <a:srgbClr val="102A43"/>
            </a:solidFill>
            <a:prstDash val="solid"/>
          </a:ln>
        </p:spPr>
        <p:txBody>
          <a:bodyPr/>
          <a:lstStyle/>
          <a:p>
            <a:endParaRPr lang="en-US"/>
          </a:p>
        </p:txBody>
      </p:sp>
      <p:sp>
        <p:nvSpPr>
          <p:cNvPr id="11" name="Text 9"/>
          <p:cNvSpPr/>
          <p:nvPr/>
        </p:nvSpPr>
        <p:spPr>
          <a:xfrm>
            <a:off x="1115568" y="1947672"/>
            <a:ext cx="841248" cy="164592"/>
          </a:xfrm>
          <a:prstGeom prst="rect">
            <a:avLst/>
          </a:prstGeom>
          <a:noFill/>
          <a:ln/>
        </p:spPr>
        <p:txBody>
          <a:bodyPr wrap="square" lIns="0" tIns="0" rIns="0" bIns="0" rtlCol="0" anchor="ctr"/>
          <a:lstStyle/>
          <a:p>
            <a:pPr marL="0" indent="0">
              <a:buNone/>
            </a:pPr>
            <a:r>
              <a:rPr lang="en-US" sz="850" b="1" dirty="0">
                <a:solidFill>
                  <a:srgbClr val="FFFFFF"/>
                </a:solidFill>
                <a:latin typeface="Aptos" pitchFamily="34" charset="0"/>
                <a:ea typeface="Aptos" pitchFamily="34" charset="-122"/>
                <a:cs typeface="Aptos" pitchFamily="34" charset="-120"/>
              </a:rPr>
              <a:t>Identify</a:t>
            </a:r>
            <a:endParaRPr lang="en-US" sz="850" dirty="0"/>
          </a:p>
        </p:txBody>
      </p:sp>
      <p:sp>
        <p:nvSpPr>
          <p:cNvPr id="12" name="Text 10"/>
          <p:cNvSpPr/>
          <p:nvPr/>
        </p:nvSpPr>
        <p:spPr>
          <a:xfrm>
            <a:off x="1847088" y="1947672"/>
            <a:ext cx="1005840" cy="164592"/>
          </a:xfrm>
          <a:prstGeom prst="rect">
            <a:avLst/>
          </a:prstGeom>
          <a:noFill/>
          <a:ln/>
        </p:spPr>
        <p:txBody>
          <a:bodyPr wrap="square" lIns="0" tIns="0" rIns="0" bIns="0" rtlCol="0" anchor="ctr"/>
          <a:lstStyle/>
          <a:p>
            <a:pPr marL="0" indent="0">
              <a:buNone/>
            </a:pPr>
            <a:r>
              <a:rPr lang="en-US" sz="820" dirty="0">
                <a:solidFill>
                  <a:srgbClr val="DDECF2"/>
                </a:solidFill>
                <a:latin typeface="Aptos" pitchFamily="34" charset="0"/>
                <a:ea typeface="Aptos" pitchFamily="34" charset="-122"/>
                <a:cs typeface="Aptos" pitchFamily="34" charset="-120"/>
              </a:rPr>
              <a:t>source of Part 2 data</a:t>
            </a:r>
            <a:endParaRPr lang="en-US" sz="820" dirty="0"/>
          </a:p>
        </p:txBody>
      </p:sp>
      <p:sp>
        <p:nvSpPr>
          <p:cNvPr id="13" name="Shape 11"/>
          <p:cNvSpPr/>
          <p:nvPr/>
        </p:nvSpPr>
        <p:spPr>
          <a:xfrm>
            <a:off x="2029968" y="2322576"/>
            <a:ext cx="0" cy="274320"/>
          </a:xfrm>
          <a:prstGeom prst="line">
            <a:avLst/>
          </a:prstGeom>
          <a:noFill/>
          <a:ln w="15240">
            <a:solidFill>
              <a:srgbClr val="CBD5E1"/>
            </a:solidFill>
            <a:prstDash val="solid"/>
            <a:tailEnd type="triangle"/>
          </a:ln>
        </p:spPr>
        <p:txBody>
          <a:bodyPr/>
          <a:lstStyle/>
          <a:p>
            <a:endParaRPr lang="en-US"/>
          </a:p>
        </p:txBody>
      </p:sp>
      <p:sp>
        <p:nvSpPr>
          <p:cNvPr id="14" name="Shape 12"/>
          <p:cNvSpPr/>
          <p:nvPr/>
        </p:nvSpPr>
        <p:spPr>
          <a:xfrm>
            <a:off x="1024128" y="2624328"/>
            <a:ext cx="2011680" cy="475488"/>
          </a:xfrm>
          <a:prstGeom prst="roundRect">
            <a:avLst>
              <a:gd name="adj" fmla="val 15385"/>
            </a:avLst>
          </a:prstGeom>
          <a:solidFill>
            <a:srgbClr val="F1FBF8"/>
          </a:solidFill>
          <a:ln w="12700">
            <a:solidFill>
              <a:srgbClr val="C9E6DF"/>
            </a:solidFill>
            <a:prstDash val="solid"/>
          </a:ln>
        </p:spPr>
        <p:txBody>
          <a:bodyPr/>
          <a:lstStyle/>
          <a:p>
            <a:endParaRPr lang="en-US"/>
          </a:p>
        </p:txBody>
      </p:sp>
      <p:sp>
        <p:nvSpPr>
          <p:cNvPr id="15" name="Text 13"/>
          <p:cNvSpPr/>
          <p:nvPr/>
        </p:nvSpPr>
        <p:spPr>
          <a:xfrm>
            <a:off x="1115568" y="2724912"/>
            <a:ext cx="841248" cy="164592"/>
          </a:xfrm>
          <a:prstGeom prst="rect">
            <a:avLst/>
          </a:prstGeom>
          <a:noFill/>
          <a:ln/>
        </p:spPr>
        <p:txBody>
          <a:bodyPr wrap="square" lIns="0" tIns="0" rIns="0" bIns="0" rtlCol="0" anchor="ctr"/>
          <a:lstStyle/>
          <a:p>
            <a:pPr marL="0" indent="0">
              <a:buNone/>
            </a:pPr>
            <a:r>
              <a:rPr lang="en-US" sz="850" b="1" dirty="0">
                <a:solidFill>
                  <a:srgbClr val="147C7C"/>
                </a:solidFill>
                <a:latin typeface="Aptos" pitchFamily="34" charset="0"/>
                <a:ea typeface="Aptos" pitchFamily="34" charset="-122"/>
                <a:cs typeface="Aptos" pitchFamily="34" charset="-120"/>
              </a:rPr>
              <a:t>Record</a:t>
            </a:r>
            <a:endParaRPr lang="en-US" sz="850" dirty="0"/>
          </a:p>
        </p:txBody>
      </p:sp>
      <p:sp>
        <p:nvSpPr>
          <p:cNvPr id="16" name="Text 14"/>
          <p:cNvSpPr/>
          <p:nvPr/>
        </p:nvSpPr>
        <p:spPr>
          <a:xfrm>
            <a:off x="1847088" y="2724912"/>
            <a:ext cx="1005840" cy="164592"/>
          </a:xfrm>
          <a:prstGeom prst="rect">
            <a:avLst/>
          </a:prstGeom>
          <a:noFill/>
          <a:ln/>
        </p:spPr>
        <p:txBody>
          <a:bodyPr wrap="square" lIns="0" tIns="0" rIns="0" bIns="0" rtlCol="0" anchor="ctr"/>
          <a:lstStyle/>
          <a:p>
            <a:pPr marL="0" indent="0">
              <a:buNone/>
            </a:pPr>
            <a:r>
              <a:rPr lang="en-US" sz="820" dirty="0">
                <a:solidFill>
                  <a:srgbClr val="475569"/>
                </a:solidFill>
                <a:latin typeface="Aptos" pitchFamily="34" charset="0"/>
                <a:ea typeface="Aptos" pitchFamily="34" charset="-122"/>
                <a:cs typeface="Aptos" pitchFamily="34" charset="-120"/>
              </a:rPr>
              <a:t>consent basis and scope</a:t>
            </a:r>
            <a:endParaRPr lang="en-US" sz="820" dirty="0"/>
          </a:p>
        </p:txBody>
      </p:sp>
      <p:sp>
        <p:nvSpPr>
          <p:cNvPr id="17" name="Shape 15"/>
          <p:cNvSpPr/>
          <p:nvPr/>
        </p:nvSpPr>
        <p:spPr>
          <a:xfrm>
            <a:off x="2029968" y="3099816"/>
            <a:ext cx="0" cy="274320"/>
          </a:xfrm>
          <a:prstGeom prst="line">
            <a:avLst/>
          </a:prstGeom>
          <a:noFill/>
          <a:ln w="15240">
            <a:solidFill>
              <a:srgbClr val="CBD5E1"/>
            </a:solidFill>
            <a:prstDash val="solid"/>
            <a:tailEnd type="triangle"/>
          </a:ln>
        </p:spPr>
        <p:txBody>
          <a:bodyPr/>
          <a:lstStyle/>
          <a:p>
            <a:endParaRPr lang="en-US"/>
          </a:p>
        </p:txBody>
      </p:sp>
      <p:sp>
        <p:nvSpPr>
          <p:cNvPr id="18" name="Shape 16"/>
          <p:cNvSpPr/>
          <p:nvPr/>
        </p:nvSpPr>
        <p:spPr>
          <a:xfrm>
            <a:off x="1024128" y="3401568"/>
            <a:ext cx="2011680" cy="475488"/>
          </a:xfrm>
          <a:prstGeom prst="roundRect">
            <a:avLst>
              <a:gd name="adj" fmla="val 15385"/>
            </a:avLst>
          </a:prstGeom>
          <a:solidFill>
            <a:srgbClr val="F1FBF8"/>
          </a:solidFill>
          <a:ln w="12700">
            <a:solidFill>
              <a:srgbClr val="C9E6DF"/>
            </a:solidFill>
            <a:prstDash val="solid"/>
          </a:ln>
        </p:spPr>
        <p:txBody>
          <a:bodyPr/>
          <a:lstStyle/>
          <a:p>
            <a:endParaRPr lang="en-US"/>
          </a:p>
        </p:txBody>
      </p:sp>
      <p:sp>
        <p:nvSpPr>
          <p:cNvPr id="19" name="Text 17"/>
          <p:cNvSpPr/>
          <p:nvPr/>
        </p:nvSpPr>
        <p:spPr>
          <a:xfrm>
            <a:off x="1115568" y="3502152"/>
            <a:ext cx="841248" cy="164592"/>
          </a:xfrm>
          <a:prstGeom prst="rect">
            <a:avLst/>
          </a:prstGeom>
          <a:noFill/>
          <a:ln/>
        </p:spPr>
        <p:txBody>
          <a:bodyPr wrap="square" lIns="0" tIns="0" rIns="0" bIns="0" rtlCol="0" anchor="ctr"/>
          <a:lstStyle/>
          <a:p>
            <a:pPr marL="0" indent="0">
              <a:buNone/>
            </a:pPr>
            <a:r>
              <a:rPr lang="en-US" sz="850" b="1" dirty="0">
                <a:solidFill>
                  <a:srgbClr val="147C7C"/>
                </a:solidFill>
                <a:latin typeface="Aptos" pitchFamily="34" charset="0"/>
                <a:ea typeface="Aptos" pitchFamily="34" charset="-122"/>
                <a:cs typeface="Aptos" pitchFamily="34" charset="-120"/>
              </a:rPr>
              <a:t>Tag</a:t>
            </a:r>
            <a:endParaRPr lang="en-US" sz="850" dirty="0"/>
          </a:p>
        </p:txBody>
      </p:sp>
      <p:sp>
        <p:nvSpPr>
          <p:cNvPr id="20" name="Text 18"/>
          <p:cNvSpPr/>
          <p:nvPr/>
        </p:nvSpPr>
        <p:spPr>
          <a:xfrm>
            <a:off x="1847088" y="3502152"/>
            <a:ext cx="1005840" cy="164592"/>
          </a:xfrm>
          <a:prstGeom prst="rect">
            <a:avLst/>
          </a:prstGeom>
          <a:noFill/>
          <a:ln/>
        </p:spPr>
        <p:txBody>
          <a:bodyPr wrap="square" lIns="0" tIns="0" rIns="0" bIns="0" rtlCol="0" anchor="ctr"/>
          <a:lstStyle/>
          <a:p>
            <a:pPr marL="0" indent="0">
              <a:buNone/>
            </a:pPr>
            <a:r>
              <a:rPr lang="en-US" sz="820" dirty="0">
                <a:solidFill>
                  <a:srgbClr val="475569"/>
                </a:solidFill>
                <a:latin typeface="Aptos" pitchFamily="34" charset="0"/>
                <a:ea typeface="Aptos" pitchFamily="34" charset="-122"/>
                <a:cs typeface="Aptos" pitchFamily="34" charset="-120"/>
              </a:rPr>
              <a:t>restrictions and notice needs</a:t>
            </a:r>
            <a:endParaRPr lang="en-US" sz="820" dirty="0"/>
          </a:p>
        </p:txBody>
      </p:sp>
      <p:sp>
        <p:nvSpPr>
          <p:cNvPr id="21" name="Shape 19"/>
          <p:cNvSpPr/>
          <p:nvPr/>
        </p:nvSpPr>
        <p:spPr>
          <a:xfrm>
            <a:off x="2029968" y="3877056"/>
            <a:ext cx="0" cy="274320"/>
          </a:xfrm>
          <a:prstGeom prst="line">
            <a:avLst/>
          </a:prstGeom>
          <a:noFill/>
          <a:ln w="15240">
            <a:solidFill>
              <a:srgbClr val="CBD5E1"/>
            </a:solidFill>
            <a:prstDash val="solid"/>
            <a:tailEnd type="triangle"/>
          </a:ln>
        </p:spPr>
        <p:txBody>
          <a:bodyPr/>
          <a:lstStyle/>
          <a:p>
            <a:endParaRPr lang="en-US"/>
          </a:p>
        </p:txBody>
      </p:sp>
      <p:sp>
        <p:nvSpPr>
          <p:cNvPr id="22" name="Shape 20"/>
          <p:cNvSpPr/>
          <p:nvPr/>
        </p:nvSpPr>
        <p:spPr>
          <a:xfrm>
            <a:off x="1024128" y="4178808"/>
            <a:ext cx="2011680" cy="475488"/>
          </a:xfrm>
          <a:prstGeom prst="roundRect">
            <a:avLst>
              <a:gd name="adj" fmla="val 15385"/>
            </a:avLst>
          </a:prstGeom>
          <a:solidFill>
            <a:srgbClr val="F1FBF8"/>
          </a:solidFill>
          <a:ln w="12700">
            <a:solidFill>
              <a:srgbClr val="C9E6DF"/>
            </a:solidFill>
            <a:prstDash val="solid"/>
          </a:ln>
        </p:spPr>
        <p:txBody>
          <a:bodyPr/>
          <a:lstStyle/>
          <a:p>
            <a:endParaRPr lang="en-US"/>
          </a:p>
        </p:txBody>
      </p:sp>
      <p:sp>
        <p:nvSpPr>
          <p:cNvPr id="23" name="Text 21"/>
          <p:cNvSpPr/>
          <p:nvPr/>
        </p:nvSpPr>
        <p:spPr>
          <a:xfrm>
            <a:off x="1115568" y="4279392"/>
            <a:ext cx="841248" cy="164592"/>
          </a:xfrm>
          <a:prstGeom prst="rect">
            <a:avLst/>
          </a:prstGeom>
          <a:noFill/>
          <a:ln/>
        </p:spPr>
        <p:txBody>
          <a:bodyPr wrap="square" lIns="0" tIns="0" rIns="0" bIns="0" rtlCol="0" anchor="ctr"/>
          <a:lstStyle/>
          <a:p>
            <a:pPr marL="0" indent="0">
              <a:buNone/>
            </a:pPr>
            <a:r>
              <a:rPr lang="en-US" sz="850" b="1" dirty="0">
                <a:solidFill>
                  <a:srgbClr val="147C7C"/>
                </a:solidFill>
                <a:latin typeface="Aptos" pitchFamily="34" charset="0"/>
                <a:ea typeface="Aptos" pitchFamily="34" charset="-122"/>
                <a:cs typeface="Aptos" pitchFamily="34" charset="-120"/>
              </a:rPr>
              <a:t>Route</a:t>
            </a:r>
            <a:endParaRPr lang="en-US" sz="850" dirty="0"/>
          </a:p>
        </p:txBody>
      </p:sp>
      <p:sp>
        <p:nvSpPr>
          <p:cNvPr id="24" name="Text 22"/>
          <p:cNvSpPr/>
          <p:nvPr/>
        </p:nvSpPr>
        <p:spPr>
          <a:xfrm>
            <a:off x="1847088" y="4279392"/>
            <a:ext cx="1005840" cy="164592"/>
          </a:xfrm>
          <a:prstGeom prst="rect">
            <a:avLst/>
          </a:prstGeom>
          <a:noFill/>
          <a:ln/>
        </p:spPr>
        <p:txBody>
          <a:bodyPr wrap="square" lIns="0" tIns="0" rIns="0" bIns="0" rtlCol="0" anchor="ctr"/>
          <a:lstStyle/>
          <a:p>
            <a:pPr marL="0" indent="0">
              <a:buNone/>
            </a:pPr>
            <a:r>
              <a:rPr lang="en-US" sz="820" dirty="0">
                <a:solidFill>
                  <a:srgbClr val="475569"/>
                </a:solidFill>
                <a:latin typeface="Aptos" pitchFamily="34" charset="0"/>
                <a:ea typeface="Aptos" pitchFamily="34" charset="-122"/>
                <a:cs typeface="Aptos" pitchFamily="34" charset="-120"/>
              </a:rPr>
              <a:t>appropriate uses and recipients</a:t>
            </a:r>
            <a:endParaRPr lang="en-US" sz="820" dirty="0"/>
          </a:p>
        </p:txBody>
      </p:sp>
      <p:sp>
        <p:nvSpPr>
          <p:cNvPr id="25" name="Shape 23"/>
          <p:cNvSpPr/>
          <p:nvPr/>
        </p:nvSpPr>
        <p:spPr>
          <a:xfrm>
            <a:off x="2029968" y="4654296"/>
            <a:ext cx="0" cy="274320"/>
          </a:xfrm>
          <a:prstGeom prst="line">
            <a:avLst/>
          </a:prstGeom>
          <a:noFill/>
          <a:ln w="15240">
            <a:solidFill>
              <a:srgbClr val="CBD5E1"/>
            </a:solidFill>
            <a:prstDash val="solid"/>
            <a:tailEnd type="triangle"/>
          </a:ln>
        </p:spPr>
        <p:txBody>
          <a:bodyPr/>
          <a:lstStyle/>
          <a:p>
            <a:endParaRPr lang="en-US"/>
          </a:p>
        </p:txBody>
      </p:sp>
      <p:sp>
        <p:nvSpPr>
          <p:cNvPr id="26" name="Shape 24"/>
          <p:cNvSpPr/>
          <p:nvPr/>
        </p:nvSpPr>
        <p:spPr>
          <a:xfrm>
            <a:off x="1024128" y="4956048"/>
            <a:ext cx="2011680" cy="475488"/>
          </a:xfrm>
          <a:prstGeom prst="roundRect">
            <a:avLst>
              <a:gd name="adj" fmla="val 15385"/>
            </a:avLst>
          </a:prstGeom>
          <a:solidFill>
            <a:srgbClr val="F1FBF8"/>
          </a:solidFill>
          <a:ln w="12700">
            <a:solidFill>
              <a:srgbClr val="C9E6DF"/>
            </a:solidFill>
            <a:prstDash val="solid"/>
          </a:ln>
        </p:spPr>
        <p:txBody>
          <a:bodyPr/>
          <a:lstStyle/>
          <a:p>
            <a:endParaRPr lang="en-US"/>
          </a:p>
        </p:txBody>
      </p:sp>
      <p:sp>
        <p:nvSpPr>
          <p:cNvPr id="27" name="Text 25"/>
          <p:cNvSpPr/>
          <p:nvPr/>
        </p:nvSpPr>
        <p:spPr>
          <a:xfrm>
            <a:off x="1115568" y="5056632"/>
            <a:ext cx="841248" cy="164592"/>
          </a:xfrm>
          <a:prstGeom prst="rect">
            <a:avLst/>
          </a:prstGeom>
          <a:noFill/>
          <a:ln/>
        </p:spPr>
        <p:txBody>
          <a:bodyPr wrap="square" lIns="0" tIns="0" rIns="0" bIns="0" rtlCol="0" anchor="ctr"/>
          <a:lstStyle/>
          <a:p>
            <a:pPr marL="0" indent="0">
              <a:buNone/>
            </a:pPr>
            <a:r>
              <a:rPr lang="en-US" sz="850" b="1" dirty="0">
                <a:solidFill>
                  <a:srgbClr val="147C7C"/>
                </a:solidFill>
                <a:latin typeface="Aptos" pitchFamily="34" charset="0"/>
                <a:ea typeface="Aptos" pitchFamily="34" charset="-122"/>
                <a:cs typeface="Aptos" pitchFamily="34" charset="-120"/>
              </a:rPr>
              <a:t>Audit</a:t>
            </a:r>
            <a:endParaRPr lang="en-US" sz="850" dirty="0"/>
          </a:p>
        </p:txBody>
      </p:sp>
      <p:sp>
        <p:nvSpPr>
          <p:cNvPr id="28" name="Text 26"/>
          <p:cNvSpPr/>
          <p:nvPr/>
        </p:nvSpPr>
        <p:spPr>
          <a:xfrm>
            <a:off x="1847088" y="5056632"/>
            <a:ext cx="1005840" cy="164592"/>
          </a:xfrm>
          <a:prstGeom prst="rect">
            <a:avLst/>
          </a:prstGeom>
          <a:noFill/>
          <a:ln/>
        </p:spPr>
        <p:txBody>
          <a:bodyPr wrap="square" lIns="0" tIns="0" rIns="0" bIns="0" rtlCol="0" anchor="ctr"/>
          <a:lstStyle/>
          <a:p>
            <a:pPr marL="0" indent="0">
              <a:buNone/>
            </a:pPr>
            <a:r>
              <a:rPr lang="en-US" sz="820" dirty="0">
                <a:solidFill>
                  <a:srgbClr val="475569"/>
                </a:solidFill>
                <a:latin typeface="Aptos" pitchFamily="34" charset="0"/>
                <a:ea typeface="Aptos" pitchFamily="34" charset="-122"/>
                <a:cs typeface="Aptos" pitchFamily="34" charset="-120"/>
              </a:rPr>
              <a:t>access, disclosure, and breach signals</a:t>
            </a:r>
            <a:endParaRPr lang="en-US" sz="820" dirty="0"/>
          </a:p>
        </p:txBody>
      </p:sp>
      <p:sp>
        <p:nvSpPr>
          <p:cNvPr id="29" name="Text 27"/>
          <p:cNvSpPr/>
          <p:nvPr/>
        </p:nvSpPr>
        <p:spPr>
          <a:xfrm>
            <a:off x="3703320" y="1783080"/>
            <a:ext cx="1828800" cy="228600"/>
          </a:xfrm>
          <a:prstGeom prst="rect">
            <a:avLst/>
          </a:prstGeom>
          <a:noFill/>
          <a:ln/>
        </p:spPr>
        <p:txBody>
          <a:bodyPr wrap="square" lIns="0" tIns="0" rIns="0" bIns="0" rtlCol="0" anchor="ctr"/>
          <a:lstStyle/>
          <a:p>
            <a:pPr marL="0" indent="0">
              <a:buNone/>
            </a:pPr>
            <a:r>
              <a:rPr lang="en-US" sz="800" b="1" dirty="0">
                <a:solidFill>
                  <a:srgbClr val="147C7C"/>
                </a:solidFill>
                <a:latin typeface="Aptos" pitchFamily="34" charset="0"/>
                <a:ea typeface="Aptos" pitchFamily="34" charset="-122"/>
                <a:cs typeface="Aptos" pitchFamily="34" charset="-120"/>
              </a:rPr>
              <a:t>DESIGN PRINCIPLE</a:t>
            </a:r>
            <a:endParaRPr lang="en-US" sz="800" dirty="0"/>
          </a:p>
        </p:txBody>
      </p:sp>
      <p:sp>
        <p:nvSpPr>
          <p:cNvPr id="30" name="Text 28"/>
          <p:cNvSpPr/>
          <p:nvPr/>
        </p:nvSpPr>
        <p:spPr>
          <a:xfrm>
            <a:off x="3703320" y="2148840"/>
            <a:ext cx="7269480" cy="530352"/>
          </a:xfrm>
          <a:prstGeom prst="rect">
            <a:avLst/>
          </a:prstGeom>
          <a:noFill/>
          <a:ln/>
        </p:spPr>
        <p:txBody>
          <a:bodyPr wrap="square" lIns="0" tIns="0" rIns="0" bIns="0" rtlCol="0" anchor="ctr">
            <a:normAutofit fontScale="92500" lnSpcReduction="20000"/>
          </a:bodyPr>
          <a:lstStyle/>
          <a:p>
            <a:pPr marL="0" indent="0">
              <a:buNone/>
            </a:pPr>
            <a:r>
              <a:rPr lang="en-US" sz="2200" b="1" dirty="0">
                <a:solidFill>
                  <a:srgbClr val="0B1F33"/>
                </a:solidFill>
                <a:latin typeface="Aptos Display" pitchFamily="34" charset="0"/>
                <a:ea typeface="Aptos Display" pitchFamily="34" charset="-122"/>
                <a:cs typeface="Aptos Display" pitchFamily="34" charset="-120"/>
              </a:rPr>
              <a:t>Segmentation is no longer the only answer, but traceability still matters.</a:t>
            </a:r>
            <a:endParaRPr lang="en-US" sz="2200" dirty="0"/>
          </a:p>
        </p:txBody>
      </p:sp>
      <p:sp>
        <p:nvSpPr>
          <p:cNvPr id="31" name="Text 29"/>
          <p:cNvSpPr/>
          <p:nvPr/>
        </p:nvSpPr>
        <p:spPr>
          <a:xfrm>
            <a:off x="3749040" y="3035808"/>
            <a:ext cx="6903720" cy="1965960"/>
          </a:xfrm>
          <a:prstGeom prst="rect">
            <a:avLst/>
          </a:prstGeom>
          <a:noFill/>
          <a:ln/>
        </p:spPr>
        <p:txBody>
          <a:bodyPr wrap="square" lIns="254" tIns="254" rIns="254" bIns="254" rtlCol="0" anchor="t">
            <a:normAutofit/>
          </a:bodyPr>
          <a:lstStyle/>
          <a:p>
            <a:pPr marL="0" indent="0">
              <a:buNone/>
            </a:pPr>
            <a:r>
              <a:rPr lang="en-US" sz="1600" dirty="0">
                <a:solidFill>
                  <a:srgbClr val="152033"/>
                </a:solidFill>
                <a:latin typeface="Aptos" pitchFamily="34" charset="0"/>
                <a:ea typeface="Aptos" pitchFamily="34" charset="-122"/>
                <a:cs typeface="Aptos" pitchFamily="34" charset="-120"/>
              </a:rPr>
              <a:t>• Classify data by origin, not only by diagnosis code</a:t>
            </a: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Translate consent language into system-readable rules where possible</a:t>
            </a: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Build exception workflows for subpoenas, boards, law enforcement, and courts</a:t>
            </a: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Tie analytics and secondary uses to a documented legal basis</a:t>
            </a: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Train privacy, HIM, product, and clinical teams on the same decision tree</a:t>
            </a:r>
            <a:endParaRPr lang="en-US" sz="1600" dirty="0"/>
          </a:p>
        </p:txBody>
      </p:sp>
      <p:sp>
        <p:nvSpPr>
          <p:cNvPr id="32" name="Shape 30"/>
          <p:cNvSpPr/>
          <p:nvPr/>
        </p:nvSpPr>
        <p:spPr>
          <a:xfrm>
            <a:off x="3703320" y="5349240"/>
            <a:ext cx="6995160" cy="347472"/>
          </a:xfrm>
          <a:prstGeom prst="roundRect">
            <a:avLst>
              <a:gd name="adj" fmla="val 21053"/>
            </a:avLst>
          </a:prstGeom>
          <a:solidFill>
            <a:srgbClr val="D9F4EE"/>
          </a:solidFill>
          <a:ln w="12700">
            <a:solidFill>
              <a:srgbClr val="D9F4EE"/>
            </a:solidFill>
            <a:prstDash val="solid"/>
          </a:ln>
        </p:spPr>
        <p:txBody>
          <a:bodyPr/>
          <a:lstStyle/>
          <a:p>
            <a:endParaRPr lang="en-US"/>
          </a:p>
        </p:txBody>
      </p:sp>
      <p:sp>
        <p:nvSpPr>
          <p:cNvPr id="33" name="Text 31"/>
          <p:cNvSpPr/>
          <p:nvPr/>
        </p:nvSpPr>
        <p:spPr>
          <a:xfrm>
            <a:off x="3840480" y="5449824"/>
            <a:ext cx="6675120" cy="164592"/>
          </a:xfrm>
          <a:prstGeom prst="rect">
            <a:avLst/>
          </a:prstGeom>
          <a:noFill/>
          <a:ln/>
        </p:spPr>
        <p:txBody>
          <a:bodyPr wrap="square" lIns="0" tIns="0" rIns="0" bIns="0" rtlCol="0" anchor="ctr"/>
          <a:lstStyle/>
          <a:p>
            <a:pPr marL="0" indent="0" algn="ctr">
              <a:buNone/>
            </a:pPr>
            <a:r>
              <a:rPr lang="en-US" sz="920" b="1" dirty="0">
                <a:solidFill>
                  <a:srgbClr val="147C7C"/>
                </a:solidFill>
                <a:latin typeface="Aptos" pitchFamily="34" charset="0"/>
                <a:ea typeface="Aptos" pitchFamily="34" charset="-122"/>
                <a:cs typeface="Aptos" pitchFamily="34" charset="-120"/>
              </a:rPr>
              <a:t>Question for the room: Where does your organization lose Part 2 context today?</a:t>
            </a:r>
            <a:endParaRPr lang="en-US" sz="92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SUD counseling notes: separate treatment</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13</a:t>
            </a:r>
            <a:endParaRPr lang="en-US" sz="850" dirty="0"/>
          </a:p>
        </p:txBody>
      </p:sp>
      <p:sp>
        <p:nvSpPr>
          <p:cNvPr id="9" name="Shape 7"/>
          <p:cNvSpPr/>
          <p:nvPr/>
        </p:nvSpPr>
        <p:spPr>
          <a:xfrm>
            <a:off x="822960" y="1481328"/>
            <a:ext cx="4023360" cy="4434840"/>
          </a:xfrm>
          <a:prstGeom prst="roundRect">
            <a:avLst>
              <a:gd name="adj" fmla="val 2273"/>
            </a:avLst>
          </a:prstGeom>
          <a:solidFill>
            <a:srgbClr val="102A43"/>
          </a:solidFill>
          <a:ln w="10160">
            <a:solidFill>
              <a:srgbClr val="102A43"/>
            </a:solidFill>
            <a:prstDash val="solid"/>
          </a:ln>
          <a:effectLst>
            <a:outerShdw blurRad="12700" dist="50800" dir="2700000" algn="bl" rotWithShape="0">
              <a:srgbClr val="000000">
                <a:alpha val="10000"/>
              </a:srgbClr>
            </a:outerShdw>
          </a:effectLst>
        </p:spPr>
        <p:txBody>
          <a:bodyPr/>
          <a:lstStyle/>
          <a:p>
            <a:endParaRPr lang="en-US"/>
          </a:p>
        </p:txBody>
      </p:sp>
      <p:sp>
        <p:nvSpPr>
          <p:cNvPr id="10" name="Shape 8"/>
          <p:cNvSpPr/>
          <p:nvPr/>
        </p:nvSpPr>
        <p:spPr>
          <a:xfrm>
            <a:off x="2048256" y="2084832"/>
            <a:ext cx="914400" cy="822960"/>
          </a:xfrm>
          <a:prstGeom prst="arc">
            <a:avLst/>
          </a:prstGeom>
          <a:noFill/>
          <a:ln w="50800">
            <a:solidFill>
              <a:srgbClr val="B7E28A"/>
            </a:solidFill>
            <a:prstDash val="solid"/>
          </a:ln>
        </p:spPr>
        <p:txBody>
          <a:bodyPr/>
          <a:lstStyle/>
          <a:p>
            <a:endParaRPr lang="en-US"/>
          </a:p>
        </p:txBody>
      </p:sp>
      <p:sp>
        <p:nvSpPr>
          <p:cNvPr id="11" name="Shape 9"/>
          <p:cNvSpPr/>
          <p:nvPr/>
        </p:nvSpPr>
        <p:spPr>
          <a:xfrm>
            <a:off x="1874520" y="2651760"/>
            <a:ext cx="1298448" cy="1024128"/>
          </a:xfrm>
          <a:prstGeom prst="roundRect">
            <a:avLst>
              <a:gd name="adj" fmla="val 8929"/>
            </a:avLst>
          </a:prstGeom>
          <a:solidFill>
            <a:srgbClr val="B7E28A"/>
          </a:solidFill>
          <a:ln w="12700">
            <a:solidFill>
              <a:srgbClr val="B7E28A"/>
            </a:solidFill>
            <a:prstDash val="solid"/>
          </a:ln>
        </p:spPr>
        <p:txBody>
          <a:bodyPr/>
          <a:lstStyle/>
          <a:p>
            <a:endParaRPr lang="en-US"/>
          </a:p>
        </p:txBody>
      </p:sp>
      <p:sp>
        <p:nvSpPr>
          <p:cNvPr id="12" name="Text 10"/>
          <p:cNvSpPr/>
          <p:nvPr/>
        </p:nvSpPr>
        <p:spPr>
          <a:xfrm>
            <a:off x="1234440" y="4114800"/>
            <a:ext cx="3108960" cy="347472"/>
          </a:xfrm>
          <a:prstGeom prst="rect">
            <a:avLst/>
          </a:prstGeom>
          <a:noFill/>
          <a:ln/>
        </p:spPr>
        <p:txBody>
          <a:bodyPr wrap="square" lIns="0" tIns="0" rIns="0" bIns="0" rtlCol="0" anchor="ctr"/>
          <a:lstStyle/>
          <a:p>
            <a:pPr marL="0" indent="0" algn="ctr">
              <a:buNone/>
            </a:pPr>
            <a:r>
              <a:rPr lang="en-US" sz="1800" b="1" dirty="0">
                <a:solidFill>
                  <a:srgbClr val="FFFFFF"/>
                </a:solidFill>
                <a:latin typeface="Aptos Display" pitchFamily="34" charset="0"/>
                <a:ea typeface="Aptos Display" pitchFamily="34" charset="-122"/>
                <a:cs typeface="Aptos Display" pitchFamily="34" charset="-120"/>
              </a:rPr>
              <a:t>Separate consent</a:t>
            </a:r>
            <a:endParaRPr lang="en-US" sz="1800" dirty="0"/>
          </a:p>
        </p:txBody>
      </p:sp>
      <p:sp>
        <p:nvSpPr>
          <p:cNvPr id="13" name="Text 11"/>
          <p:cNvSpPr/>
          <p:nvPr/>
        </p:nvSpPr>
        <p:spPr>
          <a:xfrm>
            <a:off x="1325880" y="4590288"/>
            <a:ext cx="2926080" cy="411480"/>
          </a:xfrm>
          <a:prstGeom prst="rect">
            <a:avLst/>
          </a:prstGeom>
          <a:noFill/>
          <a:ln/>
        </p:spPr>
        <p:txBody>
          <a:bodyPr wrap="square" lIns="0" tIns="0" rIns="0" bIns="0" rtlCol="0" anchor="ctr"/>
          <a:lstStyle/>
          <a:p>
            <a:pPr marL="0" indent="0" algn="ctr">
              <a:buNone/>
            </a:pPr>
            <a:r>
              <a:rPr lang="en-US" sz="1050" dirty="0">
                <a:solidFill>
                  <a:srgbClr val="DDECF2"/>
                </a:solidFill>
                <a:latin typeface="Aptos" pitchFamily="34" charset="0"/>
                <a:ea typeface="Aptos" pitchFamily="34" charset="-122"/>
                <a:cs typeface="Aptos" pitchFamily="34" charset="-120"/>
              </a:rPr>
              <a:t>A broad TPO consent does not cover SUD counseling notes.</a:t>
            </a:r>
            <a:endParaRPr lang="en-US" sz="1050" dirty="0"/>
          </a:p>
        </p:txBody>
      </p:sp>
      <p:sp>
        <p:nvSpPr>
          <p:cNvPr id="14" name="Shape 12"/>
          <p:cNvSpPr/>
          <p:nvPr/>
        </p:nvSpPr>
        <p:spPr>
          <a:xfrm>
            <a:off x="5212080" y="1298448"/>
            <a:ext cx="5577840" cy="1508760"/>
          </a:xfrm>
          <a:prstGeom prst="roundRect">
            <a:avLst>
              <a:gd name="adj" fmla="val 6897"/>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15" name="Shape 13"/>
          <p:cNvSpPr/>
          <p:nvPr/>
        </p:nvSpPr>
        <p:spPr>
          <a:xfrm>
            <a:off x="5394960" y="1645920"/>
            <a:ext cx="96012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16" name="Text 14"/>
          <p:cNvSpPr/>
          <p:nvPr/>
        </p:nvSpPr>
        <p:spPr>
          <a:xfrm>
            <a:off x="5468112" y="1714500"/>
            <a:ext cx="81381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Definition</a:t>
            </a:r>
            <a:endParaRPr lang="en-US" sz="720" dirty="0"/>
          </a:p>
        </p:txBody>
      </p:sp>
      <p:sp>
        <p:nvSpPr>
          <p:cNvPr id="17" name="Text 15"/>
          <p:cNvSpPr/>
          <p:nvPr/>
        </p:nvSpPr>
        <p:spPr>
          <a:xfrm>
            <a:off x="5440680" y="1956816"/>
            <a:ext cx="5120640" cy="320040"/>
          </a:xfrm>
          <a:prstGeom prst="rect">
            <a:avLst/>
          </a:prstGeom>
          <a:noFill/>
          <a:ln/>
        </p:spPr>
        <p:txBody>
          <a:bodyPr wrap="square" lIns="0" tIns="0" rIns="0" bIns="0" rtlCol="0" anchor="ctr"/>
          <a:lstStyle/>
          <a:p>
            <a:pPr marL="0" indent="0">
              <a:buNone/>
            </a:pPr>
            <a:r>
              <a:rPr lang="en-US" sz="1320" b="1" dirty="0">
                <a:solidFill>
                  <a:srgbClr val="0B1F33"/>
                </a:solidFill>
                <a:latin typeface="Aptos Display" pitchFamily="34" charset="0"/>
                <a:ea typeface="Aptos Display" pitchFamily="34" charset="-122"/>
                <a:cs typeface="Aptos Display" pitchFamily="34" charset="-120"/>
              </a:rPr>
              <a:t>What they are</a:t>
            </a:r>
            <a:endParaRPr lang="en-US" sz="1320" dirty="0"/>
          </a:p>
        </p:txBody>
      </p:sp>
      <p:sp>
        <p:nvSpPr>
          <p:cNvPr id="18" name="Text 16"/>
          <p:cNvSpPr/>
          <p:nvPr/>
        </p:nvSpPr>
        <p:spPr>
          <a:xfrm>
            <a:off x="5440680" y="2267712"/>
            <a:ext cx="5120640" cy="320040"/>
          </a:xfrm>
          <a:prstGeom prst="rect">
            <a:avLst/>
          </a:prstGeom>
          <a:noFill/>
          <a:ln/>
        </p:spPr>
        <p:txBody>
          <a:bodyPr wrap="square" lIns="254" tIns="254" rIns="254" bIns="254" rtlCol="0" anchor="t">
            <a:noAutofit/>
          </a:bodyPr>
          <a:lstStyle/>
          <a:p>
            <a:pPr marL="0" indent="0">
              <a:buNone/>
            </a:pPr>
            <a:r>
              <a:rPr lang="en-US" sz="1200" dirty="0">
                <a:solidFill>
                  <a:srgbClr val="475569"/>
                </a:solidFill>
                <a:latin typeface="Aptos" pitchFamily="34" charset="0"/>
                <a:ea typeface="Aptos" pitchFamily="34" charset="-122"/>
                <a:cs typeface="Aptos" pitchFamily="34" charset="-120"/>
              </a:rPr>
              <a:t>Notes recorded by a Part 2 program provider who is an SUD or mental health professional documenting or analyzing counseling session content, kept separate from the rest of the record.</a:t>
            </a:r>
            <a:endParaRPr lang="en-US" sz="1200" dirty="0"/>
          </a:p>
        </p:txBody>
      </p:sp>
      <p:sp>
        <p:nvSpPr>
          <p:cNvPr id="19" name="Shape 17"/>
          <p:cNvSpPr/>
          <p:nvPr/>
        </p:nvSpPr>
        <p:spPr>
          <a:xfrm>
            <a:off x="5212080" y="3063240"/>
            <a:ext cx="5577840" cy="1325880"/>
          </a:xfrm>
          <a:prstGeom prst="roundRect">
            <a:avLst>
              <a:gd name="adj" fmla="val 6897"/>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20" name="Shape 18"/>
          <p:cNvSpPr/>
          <p:nvPr/>
        </p:nvSpPr>
        <p:spPr>
          <a:xfrm>
            <a:off x="5394960" y="3227832"/>
            <a:ext cx="64008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21" name="Text 19"/>
          <p:cNvSpPr/>
          <p:nvPr/>
        </p:nvSpPr>
        <p:spPr>
          <a:xfrm>
            <a:off x="5504035" y="3272246"/>
            <a:ext cx="49377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Risk</a:t>
            </a:r>
            <a:endParaRPr lang="en-US" sz="720" dirty="0"/>
          </a:p>
        </p:txBody>
      </p:sp>
      <p:sp>
        <p:nvSpPr>
          <p:cNvPr id="22" name="Text 20"/>
          <p:cNvSpPr/>
          <p:nvPr/>
        </p:nvSpPr>
        <p:spPr>
          <a:xfrm>
            <a:off x="5440680" y="3485170"/>
            <a:ext cx="5120640" cy="320040"/>
          </a:xfrm>
          <a:prstGeom prst="rect">
            <a:avLst/>
          </a:prstGeom>
          <a:noFill/>
          <a:ln/>
        </p:spPr>
        <p:txBody>
          <a:bodyPr wrap="square" lIns="0" tIns="0" rIns="0" bIns="0" rtlCol="0" anchor="ctr"/>
          <a:lstStyle/>
          <a:p>
            <a:pPr marL="0" indent="0">
              <a:buNone/>
            </a:pPr>
            <a:r>
              <a:rPr lang="en-US" sz="1320" b="1" dirty="0">
                <a:solidFill>
                  <a:srgbClr val="0B1F33"/>
                </a:solidFill>
                <a:latin typeface="Aptos Display" pitchFamily="34" charset="0"/>
                <a:ea typeface="Aptos Display" pitchFamily="34" charset="-122"/>
                <a:cs typeface="Aptos Display" pitchFamily="34" charset="-120"/>
              </a:rPr>
              <a:t>Why they matter</a:t>
            </a:r>
            <a:endParaRPr lang="en-US" sz="1320" dirty="0"/>
          </a:p>
        </p:txBody>
      </p:sp>
      <p:sp>
        <p:nvSpPr>
          <p:cNvPr id="23" name="Text 21"/>
          <p:cNvSpPr/>
          <p:nvPr/>
        </p:nvSpPr>
        <p:spPr>
          <a:xfrm>
            <a:off x="5440680" y="3817620"/>
            <a:ext cx="5120640" cy="320040"/>
          </a:xfrm>
          <a:prstGeom prst="rect">
            <a:avLst/>
          </a:prstGeom>
          <a:noFill/>
          <a:ln/>
        </p:spPr>
        <p:txBody>
          <a:bodyPr wrap="square" lIns="254" tIns="254" rIns="254" bIns="254" rtlCol="0" anchor="t">
            <a:noAutofit/>
          </a:bodyPr>
          <a:lstStyle/>
          <a:p>
            <a:pPr marL="0" indent="0">
              <a:buNone/>
            </a:pPr>
            <a:r>
              <a:rPr lang="en-US" sz="1200" dirty="0">
                <a:solidFill>
                  <a:srgbClr val="475569"/>
                </a:solidFill>
                <a:latin typeface="Aptos" pitchFamily="34" charset="0"/>
                <a:ea typeface="Aptos" pitchFamily="34" charset="-122"/>
                <a:cs typeface="Aptos" pitchFamily="34" charset="-120"/>
              </a:rPr>
              <a:t>They are treated much like psychotherapy notes: high sensitivity, separate consent, limited exceptions, and a need for clear separation from ordinary treatment records.</a:t>
            </a:r>
            <a:endParaRPr lang="en-US" sz="1200" dirty="0"/>
          </a:p>
        </p:txBody>
      </p:sp>
      <p:sp>
        <p:nvSpPr>
          <p:cNvPr id="24" name="Shape 22"/>
          <p:cNvSpPr/>
          <p:nvPr/>
        </p:nvSpPr>
        <p:spPr>
          <a:xfrm>
            <a:off x="5212080" y="4645152"/>
            <a:ext cx="5577840" cy="987552"/>
          </a:xfrm>
          <a:prstGeom prst="roundRect">
            <a:avLst>
              <a:gd name="adj" fmla="val 9259"/>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25" name="Shape 23"/>
          <p:cNvSpPr/>
          <p:nvPr/>
        </p:nvSpPr>
        <p:spPr>
          <a:xfrm>
            <a:off x="5394960" y="4809744"/>
            <a:ext cx="77724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26" name="Text 24"/>
          <p:cNvSpPr/>
          <p:nvPr/>
        </p:nvSpPr>
        <p:spPr>
          <a:xfrm>
            <a:off x="5468112" y="4878324"/>
            <a:ext cx="63093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Action</a:t>
            </a:r>
            <a:endParaRPr lang="en-US" sz="720" dirty="0"/>
          </a:p>
        </p:txBody>
      </p:sp>
      <p:sp>
        <p:nvSpPr>
          <p:cNvPr id="27" name="Text 25"/>
          <p:cNvSpPr/>
          <p:nvPr/>
        </p:nvSpPr>
        <p:spPr>
          <a:xfrm>
            <a:off x="5440680" y="5175504"/>
            <a:ext cx="5120640" cy="320040"/>
          </a:xfrm>
          <a:prstGeom prst="rect">
            <a:avLst/>
          </a:prstGeom>
          <a:noFill/>
          <a:ln/>
        </p:spPr>
        <p:txBody>
          <a:bodyPr wrap="square" lIns="0" tIns="0" rIns="0" bIns="0" rtlCol="0" anchor="ctr"/>
          <a:lstStyle/>
          <a:p>
            <a:pPr marL="0" indent="0">
              <a:buNone/>
            </a:pPr>
            <a:r>
              <a:rPr lang="en-US" sz="1320" b="1" dirty="0">
                <a:solidFill>
                  <a:srgbClr val="0B1F33"/>
                </a:solidFill>
                <a:latin typeface="Aptos Display" pitchFamily="34" charset="0"/>
              </a:rPr>
              <a:t>Storage/classification</a:t>
            </a:r>
            <a:endParaRPr lang="en-US" sz="1320" dirty="0"/>
          </a:p>
        </p:txBody>
      </p:sp>
      <p:sp>
        <p:nvSpPr>
          <p:cNvPr id="28" name="Text 26"/>
          <p:cNvSpPr/>
          <p:nvPr/>
        </p:nvSpPr>
        <p:spPr>
          <a:xfrm>
            <a:off x="5440680" y="5541264"/>
            <a:ext cx="5120640" cy="0"/>
          </a:xfrm>
          <a:prstGeom prst="rect">
            <a:avLst/>
          </a:prstGeom>
          <a:noFill/>
          <a:ln/>
        </p:spPr>
        <p:txBody>
          <a:bodyPr wrap="square" lIns="254" tIns="254" rIns="254" bIns="254" rtlCol="0" anchor="t">
            <a:normAutofit fontScale="25000" lnSpcReduction="20000"/>
          </a:bodyPr>
          <a:lstStyle/>
          <a:p>
            <a:pPr marL="0" indent="0">
              <a:buNone/>
            </a:pPr>
            <a:r>
              <a:rPr lang="en-US" sz="880" dirty="0">
                <a:solidFill>
                  <a:srgbClr val="475569"/>
                </a:solidFill>
                <a:latin typeface="Aptos" pitchFamily="34" charset="0"/>
                <a:ea typeface="Aptos" pitchFamily="34" charset="-122"/>
                <a:cs typeface="Aptos" pitchFamily="34" charset="-120"/>
              </a:rPr>
              <a:t>Decide whether such notes exist, where they live, who can access them, and how the consent workflow differs from standard Part 2 TPO consent.</a:t>
            </a:r>
            <a:endParaRPr lang="en-US" sz="88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Enforcement, breaches, and notices</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14</a:t>
            </a:r>
            <a:endParaRPr lang="en-US" sz="850" dirty="0"/>
          </a:p>
        </p:txBody>
      </p:sp>
      <p:sp>
        <p:nvSpPr>
          <p:cNvPr id="9" name="Shape 7"/>
          <p:cNvSpPr/>
          <p:nvPr/>
        </p:nvSpPr>
        <p:spPr>
          <a:xfrm>
            <a:off x="777240" y="1463040"/>
            <a:ext cx="5166360" cy="1444752"/>
          </a:xfrm>
          <a:prstGeom prst="roundRect">
            <a:avLst>
              <a:gd name="adj" fmla="val 6329"/>
            </a:avLst>
          </a:prstGeom>
          <a:solidFill>
            <a:srgbClr val="F1FBF8"/>
          </a:solidFill>
          <a:ln w="10160">
            <a:solidFill>
              <a:srgbClr val="C9E6DF"/>
            </a:solidFill>
            <a:prstDash val="solid"/>
          </a:ln>
          <a:effectLst>
            <a:outerShdw blurRad="12700" dist="50800" dir="2700000" algn="bl" rotWithShape="0">
              <a:srgbClr val="000000">
                <a:alpha val="10000"/>
              </a:srgbClr>
            </a:outerShdw>
          </a:effectLst>
        </p:spPr>
        <p:txBody>
          <a:bodyPr/>
          <a:lstStyle/>
          <a:p>
            <a:endParaRPr lang="en-US"/>
          </a:p>
        </p:txBody>
      </p:sp>
      <p:sp>
        <p:nvSpPr>
          <p:cNvPr id="10" name="Shape 8"/>
          <p:cNvSpPr/>
          <p:nvPr/>
        </p:nvSpPr>
        <p:spPr>
          <a:xfrm>
            <a:off x="1005840" y="1764792"/>
            <a:ext cx="347472" cy="347472"/>
          </a:xfrm>
          <a:prstGeom prst="ellipse">
            <a:avLst/>
          </a:prstGeom>
          <a:solidFill>
            <a:srgbClr val="147C7C"/>
          </a:solidFill>
          <a:ln w="12700">
            <a:solidFill>
              <a:srgbClr val="147C7C"/>
            </a:solidFill>
            <a:prstDash val="solid"/>
          </a:ln>
        </p:spPr>
        <p:txBody>
          <a:bodyPr/>
          <a:lstStyle/>
          <a:p>
            <a:endParaRPr lang="en-US"/>
          </a:p>
        </p:txBody>
      </p:sp>
      <p:sp>
        <p:nvSpPr>
          <p:cNvPr id="11" name="Text 9"/>
          <p:cNvSpPr/>
          <p:nvPr/>
        </p:nvSpPr>
        <p:spPr>
          <a:xfrm>
            <a:off x="1005840" y="1815084"/>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1</a:t>
            </a:r>
            <a:endParaRPr lang="en-US" sz="1000" dirty="0"/>
          </a:p>
        </p:txBody>
      </p:sp>
      <p:sp>
        <p:nvSpPr>
          <p:cNvPr id="12" name="Text 10"/>
          <p:cNvSpPr/>
          <p:nvPr/>
        </p:nvSpPr>
        <p:spPr>
          <a:xfrm>
            <a:off x="1536192" y="1755648"/>
            <a:ext cx="4160520" cy="274320"/>
          </a:xfrm>
          <a:prstGeom prst="rect">
            <a:avLst/>
          </a:prstGeom>
          <a:noFill/>
          <a:ln/>
        </p:spPr>
        <p:txBody>
          <a:bodyPr wrap="square" lIns="0" tIns="0" rIns="0" bIns="0" rtlCol="0" anchor="ctr"/>
          <a:lstStyle/>
          <a:p>
            <a:pPr marL="0" indent="0">
              <a:buNone/>
            </a:pPr>
            <a:r>
              <a:rPr lang="en-US" sz="1420" b="1" dirty="0">
                <a:solidFill>
                  <a:srgbClr val="0B1F33"/>
                </a:solidFill>
                <a:latin typeface="Aptos Display" pitchFamily="34" charset="0"/>
                <a:ea typeface="Aptos Display" pitchFamily="34" charset="-122"/>
                <a:cs typeface="Aptos Display" pitchFamily="34" charset="-120"/>
              </a:rPr>
              <a:t>OCR enforcement</a:t>
            </a:r>
            <a:endParaRPr lang="en-US" sz="1420" dirty="0"/>
          </a:p>
        </p:txBody>
      </p:sp>
      <p:sp>
        <p:nvSpPr>
          <p:cNvPr id="13" name="Text 11"/>
          <p:cNvSpPr/>
          <p:nvPr/>
        </p:nvSpPr>
        <p:spPr>
          <a:xfrm>
            <a:off x="1536192" y="2139696"/>
            <a:ext cx="4160520" cy="457200"/>
          </a:xfrm>
          <a:prstGeom prst="rect">
            <a:avLst/>
          </a:prstGeom>
          <a:noFill/>
          <a:ln/>
        </p:spPr>
        <p:txBody>
          <a:bodyPr wrap="square" lIns="254" tIns="254" rIns="254" bIns="254" rtlCol="0" anchor="ctr">
            <a:normAutofit/>
          </a:bodyPr>
          <a:lstStyle/>
          <a:p>
            <a:pPr marL="0" indent="0">
              <a:buNone/>
            </a:pPr>
            <a:r>
              <a:rPr lang="en-US" sz="1200" dirty="0">
                <a:solidFill>
                  <a:srgbClr val="475569"/>
                </a:solidFill>
                <a:latin typeface="Aptos" pitchFamily="34" charset="0"/>
                <a:ea typeface="Aptos" pitchFamily="34" charset="-122"/>
                <a:cs typeface="Aptos" pitchFamily="34" charset="-120"/>
              </a:rPr>
              <a:t>OCR administers and enforces Part 2; complaints may be filed for noncompliance</a:t>
            </a:r>
            <a:r>
              <a:rPr lang="en-US" sz="1000" dirty="0">
                <a:solidFill>
                  <a:srgbClr val="475569"/>
                </a:solidFill>
                <a:latin typeface="Aptos" pitchFamily="34" charset="0"/>
                <a:ea typeface="Aptos" pitchFamily="34" charset="-122"/>
                <a:cs typeface="Aptos" pitchFamily="34" charset="-120"/>
              </a:rPr>
              <a:t>.</a:t>
            </a:r>
            <a:endParaRPr lang="en-US" sz="1000" dirty="0"/>
          </a:p>
        </p:txBody>
      </p:sp>
      <p:sp>
        <p:nvSpPr>
          <p:cNvPr id="14" name="Shape 12"/>
          <p:cNvSpPr/>
          <p:nvPr/>
        </p:nvSpPr>
        <p:spPr>
          <a:xfrm>
            <a:off x="6400800" y="1463040"/>
            <a:ext cx="5166360" cy="1444752"/>
          </a:xfrm>
          <a:prstGeom prst="roundRect">
            <a:avLst>
              <a:gd name="adj" fmla="val 6329"/>
            </a:avLst>
          </a:prstGeom>
          <a:solidFill>
            <a:srgbClr val="FFFFFF"/>
          </a:solidFill>
          <a:ln w="10160">
            <a:solidFill>
              <a:srgbClr val="CBD5E1"/>
            </a:solidFill>
            <a:prstDash val="solid"/>
          </a:ln>
          <a:effectLst>
            <a:outerShdw blurRad="12700" dist="50800" dir="2700000" algn="bl" rotWithShape="0">
              <a:srgbClr val="000000">
                <a:alpha val="10000"/>
              </a:srgbClr>
            </a:outerShdw>
          </a:effectLst>
        </p:spPr>
        <p:txBody>
          <a:bodyPr/>
          <a:lstStyle/>
          <a:p>
            <a:endParaRPr lang="en-US"/>
          </a:p>
        </p:txBody>
      </p:sp>
      <p:sp>
        <p:nvSpPr>
          <p:cNvPr id="15" name="Shape 13"/>
          <p:cNvSpPr/>
          <p:nvPr/>
        </p:nvSpPr>
        <p:spPr>
          <a:xfrm>
            <a:off x="6629400" y="1764792"/>
            <a:ext cx="347472" cy="347472"/>
          </a:xfrm>
          <a:prstGeom prst="ellipse">
            <a:avLst/>
          </a:prstGeom>
          <a:solidFill>
            <a:srgbClr val="147C7C"/>
          </a:solidFill>
          <a:ln w="12700">
            <a:solidFill>
              <a:srgbClr val="147C7C"/>
            </a:solidFill>
            <a:prstDash val="solid"/>
          </a:ln>
        </p:spPr>
        <p:txBody>
          <a:bodyPr/>
          <a:lstStyle/>
          <a:p>
            <a:endParaRPr lang="en-US"/>
          </a:p>
        </p:txBody>
      </p:sp>
      <p:sp>
        <p:nvSpPr>
          <p:cNvPr id="16" name="Text 14"/>
          <p:cNvSpPr/>
          <p:nvPr/>
        </p:nvSpPr>
        <p:spPr>
          <a:xfrm>
            <a:off x="6629400" y="1815084"/>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2</a:t>
            </a:r>
            <a:endParaRPr lang="en-US" sz="1000" dirty="0"/>
          </a:p>
        </p:txBody>
      </p:sp>
      <p:sp>
        <p:nvSpPr>
          <p:cNvPr id="17" name="Text 15"/>
          <p:cNvSpPr/>
          <p:nvPr/>
        </p:nvSpPr>
        <p:spPr>
          <a:xfrm>
            <a:off x="7159752" y="1755648"/>
            <a:ext cx="4160520" cy="274320"/>
          </a:xfrm>
          <a:prstGeom prst="rect">
            <a:avLst/>
          </a:prstGeom>
          <a:noFill/>
          <a:ln/>
        </p:spPr>
        <p:txBody>
          <a:bodyPr wrap="square" lIns="0" tIns="0" rIns="0" bIns="0" rtlCol="0" anchor="ctr"/>
          <a:lstStyle/>
          <a:p>
            <a:pPr marL="0" indent="0">
              <a:buNone/>
            </a:pPr>
            <a:r>
              <a:rPr lang="en-US" sz="1420" b="1" dirty="0">
                <a:solidFill>
                  <a:srgbClr val="0B1F33"/>
                </a:solidFill>
                <a:latin typeface="Aptos Display" pitchFamily="34" charset="0"/>
                <a:ea typeface="Aptos Display" pitchFamily="34" charset="-122"/>
                <a:cs typeface="Aptos Display" pitchFamily="34" charset="-120"/>
              </a:rPr>
              <a:t>Breach reporting</a:t>
            </a:r>
            <a:endParaRPr lang="en-US" sz="1420" dirty="0"/>
          </a:p>
        </p:txBody>
      </p:sp>
      <p:sp>
        <p:nvSpPr>
          <p:cNvPr id="18" name="Text 16"/>
          <p:cNvSpPr/>
          <p:nvPr/>
        </p:nvSpPr>
        <p:spPr>
          <a:xfrm>
            <a:off x="7159752" y="2139696"/>
            <a:ext cx="4160520" cy="457200"/>
          </a:xfrm>
          <a:prstGeom prst="rect">
            <a:avLst/>
          </a:prstGeom>
          <a:noFill/>
          <a:ln/>
        </p:spPr>
        <p:txBody>
          <a:bodyPr wrap="square" lIns="254" tIns="254" rIns="254" bIns="254" rtlCol="0" anchor="ctr">
            <a:normAutofit/>
          </a:bodyPr>
          <a:lstStyle/>
          <a:p>
            <a:pPr marL="0" indent="0">
              <a:buNone/>
            </a:pPr>
            <a:r>
              <a:rPr lang="en-US" sz="1200" dirty="0">
                <a:solidFill>
                  <a:srgbClr val="475569"/>
                </a:solidFill>
                <a:latin typeface="Aptos" pitchFamily="34" charset="0"/>
                <a:ea typeface="Aptos" pitchFamily="34" charset="-122"/>
                <a:cs typeface="Aptos" pitchFamily="34" charset="-120"/>
              </a:rPr>
              <a:t>Part 2 programs must report breaches of unsecured Part 2 records.</a:t>
            </a:r>
            <a:endParaRPr lang="en-US" sz="1200" dirty="0"/>
          </a:p>
        </p:txBody>
      </p:sp>
      <p:sp>
        <p:nvSpPr>
          <p:cNvPr id="19" name="Shape 17"/>
          <p:cNvSpPr/>
          <p:nvPr/>
        </p:nvSpPr>
        <p:spPr>
          <a:xfrm>
            <a:off x="777240" y="3429000"/>
            <a:ext cx="5166360" cy="1444752"/>
          </a:xfrm>
          <a:prstGeom prst="roundRect">
            <a:avLst>
              <a:gd name="adj" fmla="val 6329"/>
            </a:avLst>
          </a:prstGeom>
          <a:solidFill>
            <a:srgbClr val="F1FBF8"/>
          </a:solidFill>
          <a:ln w="10160">
            <a:solidFill>
              <a:srgbClr val="C9E6DF"/>
            </a:solidFill>
            <a:prstDash val="solid"/>
          </a:ln>
          <a:effectLst>
            <a:outerShdw blurRad="12700" dist="50800" dir="2700000" algn="bl" rotWithShape="0">
              <a:srgbClr val="000000">
                <a:alpha val="10000"/>
              </a:srgbClr>
            </a:outerShdw>
          </a:effectLst>
        </p:spPr>
        <p:txBody>
          <a:bodyPr/>
          <a:lstStyle/>
          <a:p>
            <a:endParaRPr lang="en-US"/>
          </a:p>
        </p:txBody>
      </p:sp>
      <p:sp>
        <p:nvSpPr>
          <p:cNvPr id="20" name="Shape 18"/>
          <p:cNvSpPr/>
          <p:nvPr/>
        </p:nvSpPr>
        <p:spPr>
          <a:xfrm>
            <a:off x="1005840" y="3730752"/>
            <a:ext cx="347472" cy="347472"/>
          </a:xfrm>
          <a:prstGeom prst="ellipse">
            <a:avLst/>
          </a:prstGeom>
          <a:solidFill>
            <a:srgbClr val="1D4E89"/>
          </a:solidFill>
          <a:ln w="12700">
            <a:solidFill>
              <a:srgbClr val="1D4E89"/>
            </a:solidFill>
            <a:prstDash val="solid"/>
          </a:ln>
        </p:spPr>
        <p:txBody>
          <a:bodyPr/>
          <a:lstStyle/>
          <a:p>
            <a:endParaRPr lang="en-US"/>
          </a:p>
        </p:txBody>
      </p:sp>
      <p:sp>
        <p:nvSpPr>
          <p:cNvPr id="21" name="Text 19"/>
          <p:cNvSpPr/>
          <p:nvPr/>
        </p:nvSpPr>
        <p:spPr>
          <a:xfrm>
            <a:off x="1005840" y="3781044"/>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3</a:t>
            </a:r>
            <a:endParaRPr lang="en-US" sz="1000" dirty="0"/>
          </a:p>
        </p:txBody>
      </p:sp>
      <p:sp>
        <p:nvSpPr>
          <p:cNvPr id="22" name="Text 20"/>
          <p:cNvSpPr/>
          <p:nvPr/>
        </p:nvSpPr>
        <p:spPr>
          <a:xfrm>
            <a:off x="1536192" y="3721608"/>
            <a:ext cx="4160520" cy="274320"/>
          </a:xfrm>
          <a:prstGeom prst="rect">
            <a:avLst/>
          </a:prstGeom>
          <a:noFill/>
          <a:ln/>
        </p:spPr>
        <p:txBody>
          <a:bodyPr wrap="square" lIns="0" tIns="0" rIns="0" bIns="0" rtlCol="0" anchor="ctr"/>
          <a:lstStyle/>
          <a:p>
            <a:pPr marL="0" indent="0">
              <a:buNone/>
            </a:pPr>
            <a:r>
              <a:rPr lang="en-US" sz="1420" b="1" dirty="0">
                <a:solidFill>
                  <a:srgbClr val="0B1F33"/>
                </a:solidFill>
                <a:latin typeface="Aptos Display" pitchFamily="34" charset="0"/>
                <a:ea typeface="Aptos Display" pitchFamily="34" charset="-122"/>
                <a:cs typeface="Aptos Display" pitchFamily="34" charset="-120"/>
              </a:rPr>
              <a:t>Penalty alignment</a:t>
            </a:r>
            <a:endParaRPr lang="en-US" sz="1420" dirty="0"/>
          </a:p>
        </p:txBody>
      </p:sp>
      <p:sp>
        <p:nvSpPr>
          <p:cNvPr id="23" name="Text 21"/>
          <p:cNvSpPr/>
          <p:nvPr/>
        </p:nvSpPr>
        <p:spPr>
          <a:xfrm>
            <a:off x="1536192" y="4105656"/>
            <a:ext cx="4160520" cy="457200"/>
          </a:xfrm>
          <a:prstGeom prst="rect">
            <a:avLst/>
          </a:prstGeom>
          <a:noFill/>
          <a:ln/>
        </p:spPr>
        <p:txBody>
          <a:bodyPr wrap="square" lIns="254" tIns="254" rIns="254" bIns="254" rtlCol="0" anchor="ctr">
            <a:normAutofit/>
          </a:bodyPr>
          <a:lstStyle/>
          <a:p>
            <a:pPr marL="0" indent="0">
              <a:buNone/>
            </a:pPr>
            <a:r>
              <a:rPr lang="en-US" sz="1200" dirty="0">
                <a:solidFill>
                  <a:srgbClr val="475569"/>
                </a:solidFill>
                <a:latin typeface="Aptos" pitchFamily="34" charset="0"/>
                <a:ea typeface="Aptos" pitchFamily="34" charset="-122"/>
                <a:cs typeface="Aptos" pitchFamily="34" charset="-120"/>
              </a:rPr>
              <a:t>The Final Rule aligns Part 2 penalties with HIPAA-style civil/criminal enforcement.</a:t>
            </a:r>
            <a:endParaRPr lang="en-US" sz="1200" dirty="0"/>
          </a:p>
        </p:txBody>
      </p:sp>
      <p:sp>
        <p:nvSpPr>
          <p:cNvPr id="24" name="Shape 22"/>
          <p:cNvSpPr/>
          <p:nvPr/>
        </p:nvSpPr>
        <p:spPr>
          <a:xfrm>
            <a:off x="6400800" y="3429000"/>
            <a:ext cx="5166360" cy="1444752"/>
          </a:xfrm>
          <a:prstGeom prst="roundRect">
            <a:avLst>
              <a:gd name="adj" fmla="val 6329"/>
            </a:avLst>
          </a:prstGeom>
          <a:solidFill>
            <a:srgbClr val="FFFFFF"/>
          </a:solidFill>
          <a:ln w="10160">
            <a:solidFill>
              <a:srgbClr val="CBD5E1"/>
            </a:solidFill>
            <a:prstDash val="solid"/>
          </a:ln>
          <a:effectLst>
            <a:outerShdw blurRad="12700" dist="50800" dir="2700000" algn="bl" rotWithShape="0">
              <a:srgbClr val="000000">
                <a:alpha val="10000"/>
              </a:srgbClr>
            </a:outerShdw>
          </a:effectLst>
        </p:spPr>
        <p:txBody>
          <a:bodyPr/>
          <a:lstStyle/>
          <a:p>
            <a:endParaRPr lang="en-US"/>
          </a:p>
        </p:txBody>
      </p:sp>
      <p:sp>
        <p:nvSpPr>
          <p:cNvPr id="25" name="Shape 23"/>
          <p:cNvSpPr/>
          <p:nvPr/>
        </p:nvSpPr>
        <p:spPr>
          <a:xfrm>
            <a:off x="6629400" y="3730752"/>
            <a:ext cx="347472" cy="347472"/>
          </a:xfrm>
          <a:prstGeom prst="ellipse">
            <a:avLst/>
          </a:prstGeom>
          <a:solidFill>
            <a:srgbClr val="1D4E89"/>
          </a:solidFill>
          <a:ln w="12700">
            <a:solidFill>
              <a:srgbClr val="1D4E89"/>
            </a:solidFill>
            <a:prstDash val="solid"/>
          </a:ln>
        </p:spPr>
        <p:txBody>
          <a:bodyPr/>
          <a:lstStyle/>
          <a:p>
            <a:endParaRPr lang="en-US"/>
          </a:p>
        </p:txBody>
      </p:sp>
      <p:sp>
        <p:nvSpPr>
          <p:cNvPr id="26" name="Text 24"/>
          <p:cNvSpPr/>
          <p:nvPr/>
        </p:nvSpPr>
        <p:spPr>
          <a:xfrm>
            <a:off x="6629400" y="3781044"/>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4</a:t>
            </a:r>
            <a:endParaRPr lang="en-US" sz="1000" dirty="0"/>
          </a:p>
        </p:txBody>
      </p:sp>
      <p:sp>
        <p:nvSpPr>
          <p:cNvPr id="27" name="Text 25"/>
          <p:cNvSpPr/>
          <p:nvPr/>
        </p:nvSpPr>
        <p:spPr>
          <a:xfrm>
            <a:off x="7159752" y="3721608"/>
            <a:ext cx="4160520" cy="274320"/>
          </a:xfrm>
          <a:prstGeom prst="rect">
            <a:avLst/>
          </a:prstGeom>
          <a:noFill/>
          <a:ln/>
        </p:spPr>
        <p:txBody>
          <a:bodyPr wrap="square" lIns="0" tIns="0" rIns="0" bIns="0" rtlCol="0" anchor="ctr"/>
          <a:lstStyle/>
          <a:p>
            <a:pPr marL="0" indent="0">
              <a:buNone/>
            </a:pPr>
            <a:r>
              <a:rPr lang="en-US" sz="1420" b="1" dirty="0">
                <a:solidFill>
                  <a:srgbClr val="0B1F33"/>
                </a:solidFill>
                <a:latin typeface="Aptos Display" pitchFamily="34" charset="0"/>
                <a:ea typeface="Aptos Display" pitchFamily="34" charset="-122"/>
                <a:cs typeface="Aptos Display" pitchFamily="34" charset="-120"/>
              </a:rPr>
              <a:t>Notice updates</a:t>
            </a:r>
            <a:endParaRPr lang="en-US" sz="1420" dirty="0"/>
          </a:p>
        </p:txBody>
      </p:sp>
      <p:sp>
        <p:nvSpPr>
          <p:cNvPr id="28" name="Text 26"/>
          <p:cNvSpPr/>
          <p:nvPr/>
        </p:nvSpPr>
        <p:spPr>
          <a:xfrm>
            <a:off x="7159752" y="4105656"/>
            <a:ext cx="4160520" cy="457200"/>
          </a:xfrm>
          <a:prstGeom prst="rect">
            <a:avLst/>
          </a:prstGeom>
          <a:noFill/>
          <a:ln/>
        </p:spPr>
        <p:txBody>
          <a:bodyPr wrap="square" lIns="254" tIns="254" rIns="254" bIns="254" rtlCol="0" anchor="ctr">
            <a:normAutofit/>
          </a:bodyPr>
          <a:lstStyle/>
          <a:p>
            <a:pPr marL="0" indent="0">
              <a:buNone/>
            </a:pPr>
            <a:r>
              <a:rPr lang="en-US" sz="1200" dirty="0">
                <a:solidFill>
                  <a:srgbClr val="475569"/>
                </a:solidFill>
                <a:latin typeface="Aptos" pitchFamily="34" charset="0"/>
                <a:ea typeface="Aptos" pitchFamily="34" charset="-122"/>
                <a:cs typeface="Aptos" pitchFamily="34" charset="-120"/>
              </a:rPr>
              <a:t>Part 2 programs and certain HIPAA entities must update patient notice practices.</a:t>
            </a:r>
            <a:endParaRPr lang="en-US" sz="1200" dirty="0"/>
          </a:p>
        </p:txBody>
      </p:sp>
      <p:sp>
        <p:nvSpPr>
          <p:cNvPr id="29" name="Shape 27"/>
          <p:cNvSpPr/>
          <p:nvPr/>
        </p:nvSpPr>
        <p:spPr>
          <a:xfrm>
            <a:off x="1828800" y="5513832"/>
            <a:ext cx="8503920" cy="393192"/>
          </a:xfrm>
          <a:prstGeom prst="roundRect">
            <a:avLst>
              <a:gd name="adj" fmla="val 18605"/>
            </a:avLst>
          </a:prstGeom>
          <a:solidFill>
            <a:srgbClr val="D9F4EE"/>
          </a:solidFill>
          <a:ln w="12700">
            <a:solidFill>
              <a:srgbClr val="D9F4EE"/>
            </a:solidFill>
            <a:prstDash val="solid"/>
          </a:ln>
        </p:spPr>
        <p:txBody>
          <a:bodyPr/>
          <a:lstStyle/>
          <a:p>
            <a:endParaRPr lang="en-US"/>
          </a:p>
        </p:txBody>
      </p:sp>
      <p:sp>
        <p:nvSpPr>
          <p:cNvPr id="30" name="Text 28"/>
          <p:cNvSpPr/>
          <p:nvPr/>
        </p:nvSpPr>
        <p:spPr>
          <a:xfrm>
            <a:off x="2011680" y="5623560"/>
            <a:ext cx="8138160" cy="164592"/>
          </a:xfrm>
          <a:prstGeom prst="rect">
            <a:avLst/>
          </a:prstGeom>
          <a:noFill/>
          <a:ln/>
        </p:spPr>
        <p:txBody>
          <a:bodyPr wrap="square" lIns="0" tIns="0" rIns="0" bIns="0" rtlCol="0" anchor="ctr"/>
          <a:lstStyle/>
          <a:p>
            <a:pPr marL="0" indent="0" algn="ctr">
              <a:buNone/>
            </a:pPr>
            <a:r>
              <a:rPr lang="en-US" sz="950" b="1" dirty="0">
                <a:solidFill>
                  <a:srgbClr val="147C7C"/>
                </a:solidFill>
                <a:latin typeface="Aptos" pitchFamily="34" charset="0"/>
                <a:ea typeface="Aptos" pitchFamily="34" charset="-122"/>
                <a:cs typeface="Aptos" pitchFamily="34" charset="-120"/>
              </a:rPr>
              <a:t>Post-deadline question: Can you prove the rule is operating in practice?</a:t>
            </a:r>
            <a:endParaRPr lang="en-US" sz="9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Public health, analytics, and secondary use</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15</a:t>
            </a:r>
            <a:endParaRPr lang="en-US" sz="850" dirty="0"/>
          </a:p>
        </p:txBody>
      </p:sp>
      <p:sp>
        <p:nvSpPr>
          <p:cNvPr id="9" name="Shape 7"/>
          <p:cNvSpPr/>
          <p:nvPr/>
        </p:nvSpPr>
        <p:spPr>
          <a:xfrm>
            <a:off x="713232" y="1417320"/>
            <a:ext cx="4983480" cy="4480560"/>
          </a:xfrm>
          <a:prstGeom prst="roundRect">
            <a:avLst>
              <a:gd name="adj" fmla="val 2041"/>
            </a:avLst>
          </a:prstGeom>
          <a:solidFill>
            <a:srgbClr val="FFFFFF"/>
          </a:solidFill>
          <a:ln w="10160">
            <a:solidFill>
              <a:srgbClr val="CBD5E1"/>
            </a:solidFill>
            <a:prstDash val="solid"/>
          </a:ln>
          <a:effectLst>
            <a:outerShdw blurRad="12700" dist="50800" dir="2700000" algn="bl" rotWithShape="0">
              <a:srgbClr val="000000">
                <a:alpha val="10000"/>
              </a:srgbClr>
            </a:outerShdw>
          </a:effectLst>
        </p:spPr>
        <p:txBody>
          <a:bodyPr/>
          <a:lstStyle/>
          <a:p>
            <a:endParaRPr lang="en-US" dirty="0"/>
          </a:p>
        </p:txBody>
      </p:sp>
      <p:sp>
        <p:nvSpPr>
          <p:cNvPr id="10" name="Shape 8"/>
          <p:cNvSpPr/>
          <p:nvPr/>
        </p:nvSpPr>
        <p:spPr>
          <a:xfrm>
            <a:off x="1024128" y="1737360"/>
            <a:ext cx="1554480" cy="274320"/>
          </a:xfrm>
          <a:prstGeom prst="roundRect">
            <a:avLst>
              <a:gd name="adj" fmla="val 20000"/>
            </a:avLst>
          </a:prstGeom>
          <a:solidFill>
            <a:srgbClr val="102A43"/>
          </a:solidFill>
          <a:ln w="12700">
            <a:solidFill>
              <a:srgbClr val="102A43"/>
            </a:solidFill>
            <a:prstDash val="solid"/>
          </a:ln>
        </p:spPr>
        <p:txBody>
          <a:bodyPr/>
          <a:lstStyle/>
          <a:p>
            <a:endParaRPr lang="en-US"/>
          </a:p>
        </p:txBody>
      </p:sp>
      <p:sp>
        <p:nvSpPr>
          <p:cNvPr id="11" name="Text 9"/>
          <p:cNvSpPr/>
          <p:nvPr/>
        </p:nvSpPr>
        <p:spPr>
          <a:xfrm>
            <a:off x="1097280" y="1801368"/>
            <a:ext cx="1408176" cy="164592"/>
          </a:xfrm>
          <a:prstGeom prst="rect">
            <a:avLst/>
          </a:prstGeom>
          <a:noFill/>
          <a:ln/>
        </p:spPr>
        <p:txBody>
          <a:bodyPr wrap="square" lIns="0" tIns="0" rIns="0" bIns="0" rtlCol="0" anchor="ctr"/>
          <a:lstStyle/>
          <a:p>
            <a:pPr marL="0" indent="0" algn="ctr">
              <a:buNone/>
            </a:pPr>
            <a:r>
              <a:rPr lang="en-US" sz="740" b="1" dirty="0">
                <a:solidFill>
                  <a:srgbClr val="FFFFFF"/>
                </a:solidFill>
                <a:latin typeface="Aptos" pitchFamily="34" charset="0"/>
                <a:ea typeface="Aptos" pitchFamily="34" charset="-122"/>
                <a:cs typeface="Aptos" pitchFamily="34" charset="-120"/>
              </a:rPr>
              <a:t>PUBLIC HEALTH</a:t>
            </a:r>
            <a:endParaRPr lang="en-US" sz="740" dirty="0"/>
          </a:p>
        </p:txBody>
      </p:sp>
      <p:sp>
        <p:nvSpPr>
          <p:cNvPr id="12" name="Text 10"/>
          <p:cNvSpPr/>
          <p:nvPr/>
        </p:nvSpPr>
        <p:spPr>
          <a:xfrm>
            <a:off x="1024128" y="2240280"/>
            <a:ext cx="4343400" cy="777240"/>
          </a:xfrm>
          <a:prstGeom prst="rect">
            <a:avLst/>
          </a:prstGeom>
          <a:noFill/>
          <a:ln/>
        </p:spPr>
        <p:txBody>
          <a:bodyPr wrap="square" lIns="0" tIns="0" rIns="0" bIns="0" rtlCol="0" anchor="ctr">
            <a:normAutofit fontScale="92500"/>
          </a:bodyPr>
          <a:lstStyle/>
          <a:p>
            <a:pPr marL="0" indent="0">
              <a:buNone/>
            </a:pPr>
            <a:r>
              <a:rPr lang="en-US" sz="1700" b="1" dirty="0">
                <a:solidFill>
                  <a:srgbClr val="0B1F33"/>
                </a:solidFill>
                <a:latin typeface="Aptos Display" pitchFamily="34" charset="0"/>
                <a:ea typeface="Aptos Display" pitchFamily="34" charset="-122"/>
                <a:cs typeface="Aptos Display" pitchFamily="34" charset="-120"/>
              </a:rPr>
              <a:t>Disclosure without patient consent to public health authorities is permitted only if the records are de-identified under HIPAA standards.</a:t>
            </a:r>
            <a:endParaRPr lang="en-US" sz="1700" dirty="0"/>
          </a:p>
        </p:txBody>
      </p:sp>
      <p:sp>
        <p:nvSpPr>
          <p:cNvPr id="13" name="Text 11"/>
          <p:cNvSpPr/>
          <p:nvPr/>
        </p:nvSpPr>
        <p:spPr>
          <a:xfrm>
            <a:off x="1069848" y="3401568"/>
            <a:ext cx="4160520" cy="1325880"/>
          </a:xfrm>
          <a:prstGeom prst="rect">
            <a:avLst/>
          </a:prstGeom>
          <a:noFill/>
          <a:ln/>
        </p:spPr>
        <p:txBody>
          <a:bodyPr wrap="square" lIns="254" tIns="254" rIns="254" bIns="254" rtlCol="0" anchor="t">
            <a:normAutofit fontScale="92500" lnSpcReduction="10000"/>
          </a:bodyPr>
          <a:lstStyle/>
          <a:p>
            <a:pPr marL="0" indent="0">
              <a:buNone/>
            </a:pPr>
            <a:r>
              <a:rPr lang="en-US" sz="1600" dirty="0">
                <a:solidFill>
                  <a:srgbClr val="152033"/>
                </a:solidFill>
                <a:latin typeface="Aptos" pitchFamily="34" charset="0"/>
                <a:ea typeface="Aptos" pitchFamily="34" charset="-122"/>
                <a:cs typeface="Aptos" pitchFamily="34" charset="-120"/>
              </a:rPr>
              <a:t>• De-identification is not a label - it is a standard</a:t>
            </a:r>
          </a:p>
          <a:p>
            <a:pPr marL="0" indent="0">
              <a:buNone/>
            </a:pP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Re-identification risk belongs in governance</a:t>
            </a:r>
          </a:p>
          <a:p>
            <a:pPr marL="0" indent="0">
              <a:buNone/>
            </a:pPr>
            <a:endParaRPr lang="en-US" sz="1600" dirty="0">
              <a:solidFill>
                <a:srgbClr val="152033"/>
              </a:solidFill>
              <a:latin typeface="Aptos" pitchFamily="34" charset="0"/>
              <a:ea typeface="Aptos" pitchFamily="34" charset="-122"/>
              <a:cs typeface="Aptos" pitchFamily="34" charset="-120"/>
            </a:endParaRPr>
          </a:p>
          <a:p>
            <a:pPr marL="0" indent="0">
              <a:buNone/>
            </a:pPr>
            <a:r>
              <a:rPr lang="en-US" sz="1600" dirty="0">
                <a:solidFill>
                  <a:srgbClr val="152033"/>
                </a:solidFill>
                <a:latin typeface="Aptos" pitchFamily="34" charset="0"/>
                <a:ea typeface="Aptos" pitchFamily="34" charset="-122"/>
                <a:cs typeface="Aptos" pitchFamily="34" charset="-120"/>
              </a:rPr>
              <a:t>• Consider state and program-specific reporting laws</a:t>
            </a:r>
            <a:endParaRPr lang="en-US" sz="1600" dirty="0"/>
          </a:p>
        </p:txBody>
      </p:sp>
      <p:sp>
        <p:nvSpPr>
          <p:cNvPr id="14" name="Shape 12"/>
          <p:cNvSpPr/>
          <p:nvPr/>
        </p:nvSpPr>
        <p:spPr>
          <a:xfrm>
            <a:off x="6172200" y="1417320"/>
            <a:ext cx="5413248" cy="4480560"/>
          </a:xfrm>
          <a:prstGeom prst="roundRect">
            <a:avLst>
              <a:gd name="adj" fmla="val 2041"/>
            </a:avLst>
          </a:prstGeom>
          <a:solidFill>
            <a:srgbClr val="F1FBF8"/>
          </a:solidFill>
          <a:ln w="10160">
            <a:solidFill>
              <a:srgbClr val="C9E6DF"/>
            </a:solidFill>
            <a:prstDash val="solid"/>
          </a:ln>
          <a:effectLst>
            <a:outerShdw blurRad="12700" dist="50800" dir="2700000" algn="bl" rotWithShape="0">
              <a:srgbClr val="000000">
                <a:alpha val="10000"/>
              </a:srgbClr>
            </a:outerShdw>
          </a:effectLst>
        </p:spPr>
        <p:txBody>
          <a:bodyPr/>
          <a:lstStyle/>
          <a:p>
            <a:endParaRPr lang="en-US" dirty="0"/>
          </a:p>
        </p:txBody>
      </p:sp>
      <p:sp>
        <p:nvSpPr>
          <p:cNvPr id="15" name="Shape 13"/>
          <p:cNvSpPr/>
          <p:nvPr/>
        </p:nvSpPr>
        <p:spPr>
          <a:xfrm>
            <a:off x="6473952" y="1737360"/>
            <a:ext cx="1627632" cy="274320"/>
          </a:xfrm>
          <a:prstGeom prst="roundRect">
            <a:avLst>
              <a:gd name="adj" fmla="val 20000"/>
            </a:avLst>
          </a:prstGeom>
          <a:solidFill>
            <a:srgbClr val="102A43"/>
          </a:solidFill>
          <a:ln w="12700">
            <a:solidFill>
              <a:srgbClr val="102A43"/>
            </a:solidFill>
            <a:prstDash val="solid"/>
          </a:ln>
        </p:spPr>
        <p:txBody>
          <a:bodyPr/>
          <a:lstStyle/>
          <a:p>
            <a:endParaRPr lang="en-US"/>
          </a:p>
        </p:txBody>
      </p:sp>
      <p:sp>
        <p:nvSpPr>
          <p:cNvPr id="16" name="Text 14"/>
          <p:cNvSpPr/>
          <p:nvPr/>
        </p:nvSpPr>
        <p:spPr>
          <a:xfrm>
            <a:off x="6547104" y="1801368"/>
            <a:ext cx="1481328" cy="164592"/>
          </a:xfrm>
          <a:prstGeom prst="rect">
            <a:avLst/>
          </a:prstGeom>
          <a:noFill/>
          <a:ln/>
        </p:spPr>
        <p:txBody>
          <a:bodyPr wrap="square" lIns="0" tIns="0" rIns="0" bIns="0" rtlCol="0" anchor="ctr"/>
          <a:lstStyle/>
          <a:p>
            <a:pPr marL="0" indent="0" algn="ctr">
              <a:buNone/>
            </a:pPr>
            <a:r>
              <a:rPr lang="en-US" sz="740" b="1" dirty="0">
                <a:solidFill>
                  <a:srgbClr val="FFFFFF"/>
                </a:solidFill>
                <a:latin typeface="Aptos" pitchFamily="34" charset="0"/>
                <a:ea typeface="Aptos" pitchFamily="34" charset="-122"/>
                <a:cs typeface="Aptos" pitchFamily="34" charset="-120"/>
              </a:rPr>
              <a:t>SECONDARY USE</a:t>
            </a:r>
            <a:endParaRPr lang="en-US" sz="740" dirty="0"/>
          </a:p>
        </p:txBody>
      </p:sp>
      <p:sp>
        <p:nvSpPr>
          <p:cNvPr id="17" name="Text 15"/>
          <p:cNvSpPr/>
          <p:nvPr/>
        </p:nvSpPr>
        <p:spPr>
          <a:xfrm>
            <a:off x="6473952" y="2240280"/>
            <a:ext cx="4736592" cy="841248"/>
          </a:xfrm>
          <a:prstGeom prst="rect">
            <a:avLst/>
          </a:prstGeom>
          <a:noFill/>
          <a:ln/>
        </p:spPr>
        <p:txBody>
          <a:bodyPr wrap="square" lIns="0" tIns="0" rIns="0" bIns="0" rtlCol="0" anchor="ctr">
            <a:normAutofit fontScale="92500"/>
          </a:bodyPr>
          <a:lstStyle/>
          <a:p>
            <a:pPr marL="0" indent="0">
              <a:buNone/>
            </a:pPr>
            <a:r>
              <a:rPr lang="en-US" sz="1650" b="1" dirty="0">
                <a:solidFill>
                  <a:srgbClr val="0B1F33"/>
                </a:solidFill>
                <a:latin typeface="Aptos Display" pitchFamily="34" charset="0"/>
                <a:ea typeface="Aptos Display" pitchFamily="34" charset="-122"/>
                <a:cs typeface="Aptos Display" pitchFamily="34" charset="-120"/>
              </a:rPr>
              <a:t>The big governance question is whether the use is supported by consent, HIPAA, Part 2, de-identification, QSO/vendor terms, research rules, or another path.</a:t>
            </a:r>
            <a:endParaRPr lang="en-US" sz="1650" dirty="0"/>
          </a:p>
        </p:txBody>
      </p:sp>
      <p:sp>
        <p:nvSpPr>
          <p:cNvPr id="18" name="Text 16"/>
          <p:cNvSpPr/>
          <p:nvPr/>
        </p:nvSpPr>
        <p:spPr>
          <a:xfrm>
            <a:off x="6519672" y="3401568"/>
            <a:ext cx="4526280" cy="1325880"/>
          </a:xfrm>
          <a:prstGeom prst="rect">
            <a:avLst/>
          </a:prstGeom>
          <a:noFill/>
          <a:ln/>
        </p:spPr>
        <p:txBody>
          <a:bodyPr wrap="square" lIns="254" tIns="254" rIns="254" bIns="254" rtlCol="0" anchor="t">
            <a:normAutofit fontScale="92500" lnSpcReduction="20000"/>
          </a:bodyPr>
          <a:lstStyle/>
          <a:p>
            <a:pPr marL="0" indent="0">
              <a:buNone/>
            </a:pPr>
            <a:r>
              <a:rPr lang="en-US" sz="1600" dirty="0">
                <a:solidFill>
                  <a:srgbClr val="152033"/>
                </a:solidFill>
                <a:latin typeface="Aptos" pitchFamily="34" charset="0"/>
                <a:ea typeface="Aptos" pitchFamily="34" charset="-122"/>
                <a:cs typeface="Aptos" pitchFamily="34" charset="-120"/>
              </a:rPr>
              <a:t>• Model training and analytics</a:t>
            </a:r>
          </a:p>
          <a:p>
            <a:pPr marL="0" indent="0">
              <a:buNone/>
            </a:pP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Quality improvement and care management</a:t>
            </a:r>
          </a:p>
          <a:p>
            <a:pPr marL="0" indent="0">
              <a:buNone/>
            </a:pP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Product development and vendor access</a:t>
            </a:r>
          </a:p>
          <a:p>
            <a:pPr marL="0" indent="0">
              <a:buNone/>
            </a:pP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Public health and population health reporting</a:t>
            </a:r>
            <a:endParaRPr lang="en-US" sz="1600" dirty="0"/>
          </a:p>
        </p:txBody>
      </p:sp>
      <p:sp>
        <p:nvSpPr>
          <p:cNvPr id="19" name="Text 17"/>
          <p:cNvSpPr/>
          <p:nvPr/>
        </p:nvSpPr>
        <p:spPr>
          <a:xfrm>
            <a:off x="1874520" y="5532120"/>
            <a:ext cx="8458200" cy="228600"/>
          </a:xfrm>
          <a:prstGeom prst="rect">
            <a:avLst/>
          </a:prstGeom>
          <a:noFill/>
          <a:ln/>
        </p:spPr>
        <p:txBody>
          <a:bodyPr wrap="square" lIns="0" tIns="0" rIns="0" bIns="0" rtlCol="0" anchor="ctr"/>
          <a:lstStyle/>
          <a:p>
            <a:pPr marL="0" indent="0" algn="ctr">
              <a:buNone/>
            </a:pPr>
            <a:endParaRPr lang="en-US" sz="10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Decision lens for Part 2 applicability</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16</a:t>
            </a:r>
            <a:endParaRPr lang="en-US" sz="850" dirty="0"/>
          </a:p>
        </p:txBody>
      </p:sp>
      <p:sp>
        <p:nvSpPr>
          <p:cNvPr id="9" name="Shape 7"/>
          <p:cNvSpPr/>
          <p:nvPr/>
        </p:nvSpPr>
        <p:spPr>
          <a:xfrm>
            <a:off x="868680" y="1325880"/>
            <a:ext cx="10378440" cy="713232"/>
          </a:xfrm>
          <a:prstGeom prst="roundRect">
            <a:avLst>
              <a:gd name="adj" fmla="val 12821"/>
            </a:avLst>
          </a:prstGeom>
          <a:solidFill>
            <a:srgbClr val="FFFFFF"/>
          </a:solidFill>
          <a:ln w="12700">
            <a:solidFill>
              <a:srgbClr val="CBD5E1"/>
            </a:solidFill>
            <a:prstDash val="solid"/>
          </a:ln>
        </p:spPr>
        <p:txBody>
          <a:bodyPr/>
          <a:lstStyle/>
          <a:p>
            <a:endParaRPr lang="en-US"/>
          </a:p>
        </p:txBody>
      </p:sp>
      <p:sp>
        <p:nvSpPr>
          <p:cNvPr id="10" name="Shape 8"/>
          <p:cNvSpPr/>
          <p:nvPr/>
        </p:nvSpPr>
        <p:spPr>
          <a:xfrm>
            <a:off x="1078992" y="1490472"/>
            <a:ext cx="384048" cy="384048"/>
          </a:xfrm>
          <a:prstGeom prst="ellipse">
            <a:avLst/>
          </a:prstGeom>
          <a:solidFill>
            <a:srgbClr val="147C7C"/>
          </a:solidFill>
          <a:ln w="12700">
            <a:solidFill>
              <a:srgbClr val="147C7C"/>
            </a:solidFill>
            <a:prstDash val="solid"/>
          </a:ln>
        </p:spPr>
        <p:txBody>
          <a:bodyPr/>
          <a:lstStyle/>
          <a:p>
            <a:endParaRPr lang="en-US"/>
          </a:p>
        </p:txBody>
      </p:sp>
      <p:sp>
        <p:nvSpPr>
          <p:cNvPr id="11" name="Text 9"/>
          <p:cNvSpPr/>
          <p:nvPr/>
        </p:nvSpPr>
        <p:spPr>
          <a:xfrm>
            <a:off x="1078992" y="1554480"/>
            <a:ext cx="384048" cy="164592"/>
          </a:xfrm>
          <a:prstGeom prst="rect">
            <a:avLst/>
          </a:prstGeom>
          <a:noFill/>
          <a:ln/>
        </p:spPr>
        <p:txBody>
          <a:bodyPr wrap="square" lIns="0" tIns="0" rIns="0" bIns="0" rtlCol="0" anchor="ctr"/>
          <a:lstStyle/>
          <a:p>
            <a:pPr marL="0" indent="0" algn="ctr">
              <a:buNone/>
            </a:pPr>
            <a:r>
              <a:rPr lang="en-US" sz="850" b="1" dirty="0">
                <a:solidFill>
                  <a:srgbClr val="FFFFFF"/>
                </a:solidFill>
                <a:latin typeface="Aptos" pitchFamily="34" charset="0"/>
                <a:ea typeface="Aptos" pitchFamily="34" charset="-122"/>
                <a:cs typeface="Aptos" pitchFamily="34" charset="-120"/>
              </a:rPr>
              <a:t>1</a:t>
            </a:r>
            <a:endParaRPr lang="en-US" sz="850" dirty="0"/>
          </a:p>
        </p:txBody>
      </p:sp>
      <p:sp>
        <p:nvSpPr>
          <p:cNvPr id="12" name="Text 10"/>
          <p:cNvSpPr/>
          <p:nvPr/>
        </p:nvSpPr>
        <p:spPr>
          <a:xfrm>
            <a:off x="1673352" y="1490472"/>
            <a:ext cx="2743200" cy="228600"/>
          </a:xfrm>
          <a:prstGeom prst="rect">
            <a:avLst/>
          </a:prstGeom>
          <a:noFill/>
          <a:ln/>
        </p:spPr>
        <p:txBody>
          <a:bodyPr wrap="square" lIns="0" tIns="0" rIns="0" bIns="0" rtlCol="0" anchor="ctr"/>
          <a:lstStyle/>
          <a:p>
            <a:pPr marL="0" indent="0">
              <a:buNone/>
            </a:pPr>
            <a:r>
              <a:rPr lang="en-US" sz="1350" b="1" dirty="0">
                <a:solidFill>
                  <a:srgbClr val="0B1F33"/>
                </a:solidFill>
                <a:latin typeface="Aptos Display" pitchFamily="34" charset="0"/>
                <a:ea typeface="Aptos Display" pitchFamily="34" charset="-122"/>
                <a:cs typeface="Aptos Display" pitchFamily="34" charset="-120"/>
              </a:rPr>
              <a:t>Is it Part 2 data?</a:t>
            </a:r>
            <a:endParaRPr lang="en-US" sz="1350" dirty="0"/>
          </a:p>
        </p:txBody>
      </p:sp>
      <p:sp>
        <p:nvSpPr>
          <p:cNvPr id="13" name="Text 11"/>
          <p:cNvSpPr/>
          <p:nvPr/>
        </p:nvSpPr>
        <p:spPr>
          <a:xfrm>
            <a:off x="4315968" y="1508760"/>
            <a:ext cx="6903720" cy="228600"/>
          </a:xfrm>
          <a:prstGeom prst="rect">
            <a:avLst/>
          </a:prstGeom>
          <a:noFill/>
          <a:ln/>
        </p:spPr>
        <p:txBody>
          <a:bodyPr wrap="square" lIns="0" tIns="0" rIns="0" bIns="0" rtlCol="0" anchor="ctr">
            <a:normAutofit/>
          </a:bodyPr>
          <a:lstStyle/>
          <a:p>
            <a:pPr marL="0" indent="0">
              <a:buNone/>
            </a:pPr>
            <a:r>
              <a:rPr lang="en-US" sz="1040" dirty="0">
                <a:solidFill>
                  <a:srgbClr val="475569"/>
                </a:solidFill>
                <a:latin typeface="Aptos" pitchFamily="34" charset="0"/>
                <a:ea typeface="Aptos" pitchFamily="34" charset="-122"/>
                <a:cs typeface="Aptos" pitchFamily="34" charset="-120"/>
              </a:rPr>
              <a:t>Identify origin, holder, and what the information reveals.</a:t>
            </a:r>
            <a:endParaRPr lang="en-US" sz="1040" dirty="0"/>
          </a:p>
        </p:txBody>
      </p:sp>
      <p:sp>
        <p:nvSpPr>
          <p:cNvPr id="14" name="Shape 12"/>
          <p:cNvSpPr/>
          <p:nvPr/>
        </p:nvSpPr>
        <p:spPr>
          <a:xfrm>
            <a:off x="868680" y="2286000"/>
            <a:ext cx="10378440" cy="713232"/>
          </a:xfrm>
          <a:prstGeom prst="roundRect">
            <a:avLst>
              <a:gd name="adj" fmla="val 12821"/>
            </a:avLst>
          </a:prstGeom>
          <a:solidFill>
            <a:srgbClr val="FFFFFF"/>
          </a:solidFill>
          <a:ln w="12700">
            <a:solidFill>
              <a:srgbClr val="CBD5E1"/>
            </a:solidFill>
            <a:prstDash val="solid"/>
          </a:ln>
        </p:spPr>
        <p:txBody>
          <a:bodyPr/>
          <a:lstStyle/>
          <a:p>
            <a:endParaRPr lang="en-US"/>
          </a:p>
        </p:txBody>
      </p:sp>
      <p:sp>
        <p:nvSpPr>
          <p:cNvPr id="15" name="Shape 13"/>
          <p:cNvSpPr/>
          <p:nvPr/>
        </p:nvSpPr>
        <p:spPr>
          <a:xfrm>
            <a:off x="1078992" y="2450592"/>
            <a:ext cx="384048" cy="384048"/>
          </a:xfrm>
          <a:prstGeom prst="ellipse">
            <a:avLst/>
          </a:prstGeom>
          <a:solidFill>
            <a:srgbClr val="147C7C"/>
          </a:solidFill>
          <a:ln w="12700">
            <a:solidFill>
              <a:srgbClr val="147C7C"/>
            </a:solidFill>
            <a:prstDash val="solid"/>
          </a:ln>
        </p:spPr>
        <p:txBody>
          <a:bodyPr/>
          <a:lstStyle/>
          <a:p>
            <a:endParaRPr lang="en-US"/>
          </a:p>
        </p:txBody>
      </p:sp>
      <p:sp>
        <p:nvSpPr>
          <p:cNvPr id="16" name="Text 14"/>
          <p:cNvSpPr/>
          <p:nvPr/>
        </p:nvSpPr>
        <p:spPr>
          <a:xfrm>
            <a:off x="1078992" y="2514600"/>
            <a:ext cx="384048" cy="164592"/>
          </a:xfrm>
          <a:prstGeom prst="rect">
            <a:avLst/>
          </a:prstGeom>
          <a:noFill/>
          <a:ln/>
        </p:spPr>
        <p:txBody>
          <a:bodyPr wrap="square" lIns="0" tIns="0" rIns="0" bIns="0" rtlCol="0" anchor="ctr"/>
          <a:lstStyle/>
          <a:p>
            <a:pPr marL="0" indent="0" algn="ctr">
              <a:buNone/>
            </a:pPr>
            <a:r>
              <a:rPr lang="en-US" sz="850" b="1" dirty="0">
                <a:solidFill>
                  <a:srgbClr val="FFFFFF"/>
                </a:solidFill>
                <a:latin typeface="Aptos" pitchFamily="34" charset="0"/>
                <a:ea typeface="Aptos" pitchFamily="34" charset="-122"/>
                <a:cs typeface="Aptos" pitchFamily="34" charset="-120"/>
              </a:rPr>
              <a:t>2</a:t>
            </a:r>
            <a:endParaRPr lang="en-US" sz="850" dirty="0"/>
          </a:p>
        </p:txBody>
      </p:sp>
      <p:sp>
        <p:nvSpPr>
          <p:cNvPr id="17" name="Text 15"/>
          <p:cNvSpPr/>
          <p:nvPr/>
        </p:nvSpPr>
        <p:spPr>
          <a:xfrm>
            <a:off x="1673352" y="2450592"/>
            <a:ext cx="2743200" cy="228600"/>
          </a:xfrm>
          <a:prstGeom prst="rect">
            <a:avLst/>
          </a:prstGeom>
          <a:noFill/>
          <a:ln/>
        </p:spPr>
        <p:txBody>
          <a:bodyPr wrap="square" lIns="0" tIns="0" rIns="0" bIns="0" rtlCol="0" anchor="ctr"/>
          <a:lstStyle/>
          <a:p>
            <a:pPr marL="0" indent="0">
              <a:buNone/>
            </a:pPr>
            <a:r>
              <a:rPr lang="en-US" sz="1350" b="1" dirty="0">
                <a:solidFill>
                  <a:srgbClr val="0B1F33"/>
                </a:solidFill>
                <a:latin typeface="Aptos Display" pitchFamily="34" charset="0"/>
                <a:ea typeface="Aptos Display" pitchFamily="34" charset="-122"/>
                <a:cs typeface="Aptos Display" pitchFamily="34" charset="-120"/>
              </a:rPr>
              <a:t>Who is asking?</a:t>
            </a:r>
            <a:endParaRPr lang="en-US" sz="1350" dirty="0"/>
          </a:p>
        </p:txBody>
      </p:sp>
      <p:sp>
        <p:nvSpPr>
          <p:cNvPr id="18" name="Text 16"/>
          <p:cNvSpPr/>
          <p:nvPr/>
        </p:nvSpPr>
        <p:spPr>
          <a:xfrm>
            <a:off x="4315968" y="2468880"/>
            <a:ext cx="6903720" cy="228600"/>
          </a:xfrm>
          <a:prstGeom prst="rect">
            <a:avLst/>
          </a:prstGeom>
          <a:noFill/>
          <a:ln/>
        </p:spPr>
        <p:txBody>
          <a:bodyPr wrap="square" lIns="0" tIns="0" rIns="0" bIns="0" rtlCol="0" anchor="ctr">
            <a:normAutofit/>
          </a:bodyPr>
          <a:lstStyle/>
          <a:p>
            <a:pPr marL="0" indent="0">
              <a:buNone/>
            </a:pPr>
            <a:r>
              <a:rPr lang="en-US" sz="1040" dirty="0">
                <a:solidFill>
                  <a:srgbClr val="475569"/>
                </a:solidFill>
                <a:latin typeface="Aptos" pitchFamily="34" charset="0"/>
                <a:ea typeface="Aptos" pitchFamily="34" charset="-122"/>
                <a:cs typeface="Aptos" pitchFamily="34" charset="-120"/>
              </a:rPr>
              <a:t>Care team, employer, board, court, law enforcement, public health, vendor?</a:t>
            </a:r>
            <a:endParaRPr lang="en-US" sz="1040" dirty="0"/>
          </a:p>
        </p:txBody>
      </p:sp>
      <p:sp>
        <p:nvSpPr>
          <p:cNvPr id="19" name="Shape 17"/>
          <p:cNvSpPr/>
          <p:nvPr/>
        </p:nvSpPr>
        <p:spPr>
          <a:xfrm>
            <a:off x="868680" y="3246120"/>
            <a:ext cx="10378440" cy="713232"/>
          </a:xfrm>
          <a:prstGeom prst="roundRect">
            <a:avLst>
              <a:gd name="adj" fmla="val 12821"/>
            </a:avLst>
          </a:prstGeom>
          <a:solidFill>
            <a:srgbClr val="FFFFFF"/>
          </a:solidFill>
          <a:ln w="12700">
            <a:solidFill>
              <a:srgbClr val="CBD5E1"/>
            </a:solidFill>
            <a:prstDash val="solid"/>
          </a:ln>
        </p:spPr>
        <p:txBody>
          <a:bodyPr/>
          <a:lstStyle/>
          <a:p>
            <a:endParaRPr lang="en-US"/>
          </a:p>
        </p:txBody>
      </p:sp>
      <p:sp>
        <p:nvSpPr>
          <p:cNvPr id="20" name="Shape 18"/>
          <p:cNvSpPr/>
          <p:nvPr/>
        </p:nvSpPr>
        <p:spPr>
          <a:xfrm>
            <a:off x="1078992" y="3410712"/>
            <a:ext cx="384048" cy="384048"/>
          </a:xfrm>
          <a:prstGeom prst="ellipse">
            <a:avLst/>
          </a:prstGeom>
          <a:solidFill>
            <a:srgbClr val="147C7C"/>
          </a:solidFill>
          <a:ln w="12700">
            <a:solidFill>
              <a:srgbClr val="147C7C"/>
            </a:solidFill>
            <a:prstDash val="solid"/>
          </a:ln>
        </p:spPr>
        <p:txBody>
          <a:bodyPr/>
          <a:lstStyle/>
          <a:p>
            <a:endParaRPr lang="en-US"/>
          </a:p>
        </p:txBody>
      </p:sp>
      <p:sp>
        <p:nvSpPr>
          <p:cNvPr id="21" name="Text 19"/>
          <p:cNvSpPr/>
          <p:nvPr/>
        </p:nvSpPr>
        <p:spPr>
          <a:xfrm>
            <a:off x="1078992" y="3474720"/>
            <a:ext cx="384048" cy="164592"/>
          </a:xfrm>
          <a:prstGeom prst="rect">
            <a:avLst/>
          </a:prstGeom>
          <a:noFill/>
          <a:ln/>
        </p:spPr>
        <p:txBody>
          <a:bodyPr wrap="square" lIns="0" tIns="0" rIns="0" bIns="0" rtlCol="0" anchor="ctr"/>
          <a:lstStyle/>
          <a:p>
            <a:pPr marL="0" indent="0" algn="ctr">
              <a:buNone/>
            </a:pPr>
            <a:r>
              <a:rPr lang="en-US" sz="850" b="1" dirty="0">
                <a:solidFill>
                  <a:srgbClr val="FFFFFF"/>
                </a:solidFill>
                <a:latin typeface="Aptos" pitchFamily="34" charset="0"/>
                <a:ea typeface="Aptos" pitchFamily="34" charset="-122"/>
                <a:cs typeface="Aptos" pitchFamily="34" charset="-120"/>
              </a:rPr>
              <a:t>3</a:t>
            </a:r>
            <a:endParaRPr lang="en-US" sz="850" dirty="0"/>
          </a:p>
        </p:txBody>
      </p:sp>
      <p:sp>
        <p:nvSpPr>
          <p:cNvPr id="22" name="Text 20"/>
          <p:cNvSpPr/>
          <p:nvPr/>
        </p:nvSpPr>
        <p:spPr>
          <a:xfrm>
            <a:off x="1673352" y="3410712"/>
            <a:ext cx="2743200" cy="228600"/>
          </a:xfrm>
          <a:prstGeom prst="rect">
            <a:avLst/>
          </a:prstGeom>
          <a:noFill/>
          <a:ln/>
        </p:spPr>
        <p:txBody>
          <a:bodyPr wrap="square" lIns="0" tIns="0" rIns="0" bIns="0" rtlCol="0" anchor="ctr"/>
          <a:lstStyle/>
          <a:p>
            <a:pPr marL="0" indent="0">
              <a:buNone/>
            </a:pPr>
            <a:r>
              <a:rPr lang="en-US" sz="1350" b="1" dirty="0">
                <a:solidFill>
                  <a:srgbClr val="0B1F33"/>
                </a:solidFill>
                <a:latin typeface="Aptos Display" pitchFamily="34" charset="0"/>
                <a:ea typeface="Aptos Display" pitchFamily="34" charset="-122"/>
                <a:cs typeface="Aptos Display" pitchFamily="34" charset="-120"/>
              </a:rPr>
              <a:t>What is the legal path?</a:t>
            </a:r>
            <a:endParaRPr lang="en-US" sz="1350" dirty="0"/>
          </a:p>
        </p:txBody>
      </p:sp>
      <p:sp>
        <p:nvSpPr>
          <p:cNvPr id="23" name="Text 21"/>
          <p:cNvSpPr/>
          <p:nvPr/>
        </p:nvSpPr>
        <p:spPr>
          <a:xfrm>
            <a:off x="4315968" y="3429000"/>
            <a:ext cx="6903720" cy="228600"/>
          </a:xfrm>
          <a:prstGeom prst="rect">
            <a:avLst/>
          </a:prstGeom>
          <a:noFill/>
          <a:ln/>
        </p:spPr>
        <p:txBody>
          <a:bodyPr wrap="square" lIns="0" tIns="0" rIns="0" bIns="0" rtlCol="0" anchor="ctr">
            <a:normAutofit/>
          </a:bodyPr>
          <a:lstStyle/>
          <a:p>
            <a:pPr marL="0" indent="0">
              <a:buNone/>
            </a:pPr>
            <a:r>
              <a:rPr lang="en-US" sz="1040" dirty="0">
                <a:solidFill>
                  <a:srgbClr val="475569"/>
                </a:solidFill>
                <a:latin typeface="Aptos" pitchFamily="34" charset="0"/>
                <a:ea typeface="Aptos" pitchFamily="34" charset="-122"/>
                <a:cs typeface="Aptos" pitchFamily="34" charset="-120"/>
              </a:rPr>
              <a:t>Consent, TPO, QSO, audit/evaluation, emergency, mandated report, court order, de-identification?</a:t>
            </a:r>
            <a:endParaRPr lang="en-US" sz="1040" dirty="0"/>
          </a:p>
        </p:txBody>
      </p:sp>
      <p:sp>
        <p:nvSpPr>
          <p:cNvPr id="24" name="Shape 22"/>
          <p:cNvSpPr/>
          <p:nvPr/>
        </p:nvSpPr>
        <p:spPr>
          <a:xfrm>
            <a:off x="868680" y="4206240"/>
            <a:ext cx="10378440" cy="713232"/>
          </a:xfrm>
          <a:prstGeom prst="roundRect">
            <a:avLst>
              <a:gd name="adj" fmla="val 12821"/>
            </a:avLst>
          </a:prstGeom>
          <a:solidFill>
            <a:srgbClr val="FFF6E7"/>
          </a:solidFill>
          <a:ln w="12700">
            <a:solidFill>
              <a:srgbClr val="F2A541"/>
            </a:solidFill>
            <a:prstDash val="solid"/>
          </a:ln>
        </p:spPr>
        <p:txBody>
          <a:bodyPr/>
          <a:lstStyle/>
          <a:p>
            <a:endParaRPr lang="en-US"/>
          </a:p>
        </p:txBody>
      </p:sp>
      <p:sp>
        <p:nvSpPr>
          <p:cNvPr id="25" name="Shape 23"/>
          <p:cNvSpPr/>
          <p:nvPr/>
        </p:nvSpPr>
        <p:spPr>
          <a:xfrm>
            <a:off x="1078992" y="4370832"/>
            <a:ext cx="384048" cy="384048"/>
          </a:xfrm>
          <a:prstGeom prst="ellipse">
            <a:avLst/>
          </a:prstGeom>
          <a:solidFill>
            <a:srgbClr val="F2A541"/>
          </a:solidFill>
          <a:ln w="12700">
            <a:solidFill>
              <a:srgbClr val="F2A541"/>
            </a:solidFill>
            <a:prstDash val="solid"/>
          </a:ln>
        </p:spPr>
        <p:txBody>
          <a:bodyPr/>
          <a:lstStyle/>
          <a:p>
            <a:endParaRPr lang="en-US"/>
          </a:p>
        </p:txBody>
      </p:sp>
      <p:sp>
        <p:nvSpPr>
          <p:cNvPr id="26" name="Text 24"/>
          <p:cNvSpPr/>
          <p:nvPr/>
        </p:nvSpPr>
        <p:spPr>
          <a:xfrm>
            <a:off x="1078992" y="4434840"/>
            <a:ext cx="384048" cy="164592"/>
          </a:xfrm>
          <a:prstGeom prst="rect">
            <a:avLst/>
          </a:prstGeom>
          <a:noFill/>
          <a:ln/>
        </p:spPr>
        <p:txBody>
          <a:bodyPr wrap="square" lIns="0" tIns="0" rIns="0" bIns="0" rtlCol="0" anchor="ctr"/>
          <a:lstStyle/>
          <a:p>
            <a:pPr marL="0" indent="0" algn="ctr">
              <a:buNone/>
            </a:pPr>
            <a:r>
              <a:rPr lang="en-US" sz="850" b="1" dirty="0">
                <a:solidFill>
                  <a:srgbClr val="FFFFFF"/>
                </a:solidFill>
                <a:latin typeface="Aptos" pitchFamily="34" charset="0"/>
                <a:ea typeface="Aptos" pitchFamily="34" charset="-122"/>
                <a:cs typeface="Aptos" pitchFamily="34" charset="-120"/>
              </a:rPr>
              <a:t>4</a:t>
            </a:r>
            <a:endParaRPr lang="en-US" sz="850" dirty="0"/>
          </a:p>
        </p:txBody>
      </p:sp>
      <p:sp>
        <p:nvSpPr>
          <p:cNvPr id="27" name="Text 25"/>
          <p:cNvSpPr/>
          <p:nvPr/>
        </p:nvSpPr>
        <p:spPr>
          <a:xfrm>
            <a:off x="1673352" y="4370832"/>
            <a:ext cx="2743200" cy="228600"/>
          </a:xfrm>
          <a:prstGeom prst="rect">
            <a:avLst/>
          </a:prstGeom>
          <a:noFill/>
          <a:ln/>
        </p:spPr>
        <p:txBody>
          <a:bodyPr wrap="square" lIns="0" tIns="0" rIns="0" bIns="0" rtlCol="0" anchor="ctr"/>
          <a:lstStyle/>
          <a:p>
            <a:pPr marL="0" indent="0">
              <a:buNone/>
            </a:pPr>
            <a:r>
              <a:rPr lang="en-US" sz="1350" b="1" dirty="0">
                <a:solidFill>
                  <a:srgbClr val="0B1F33"/>
                </a:solidFill>
                <a:latin typeface="Aptos Display" pitchFamily="34" charset="0"/>
                <a:ea typeface="Aptos Display" pitchFamily="34" charset="-122"/>
                <a:cs typeface="Aptos Display" pitchFamily="34" charset="-120"/>
              </a:rPr>
              <a:t>Will it be used against the patient?</a:t>
            </a:r>
            <a:endParaRPr lang="en-US" sz="1350" dirty="0"/>
          </a:p>
        </p:txBody>
      </p:sp>
      <p:sp>
        <p:nvSpPr>
          <p:cNvPr id="28" name="Text 26"/>
          <p:cNvSpPr/>
          <p:nvPr/>
        </p:nvSpPr>
        <p:spPr>
          <a:xfrm>
            <a:off x="4315968" y="4389120"/>
            <a:ext cx="6903720" cy="228600"/>
          </a:xfrm>
          <a:prstGeom prst="rect">
            <a:avLst/>
          </a:prstGeom>
          <a:noFill/>
          <a:ln/>
        </p:spPr>
        <p:txBody>
          <a:bodyPr wrap="square" lIns="0" tIns="0" rIns="0" bIns="0" rtlCol="0" anchor="ctr">
            <a:normAutofit/>
          </a:bodyPr>
          <a:lstStyle/>
          <a:p>
            <a:pPr marL="0" indent="0">
              <a:buNone/>
            </a:pPr>
            <a:r>
              <a:rPr lang="en-US" sz="1040" dirty="0">
                <a:solidFill>
                  <a:srgbClr val="475569"/>
                </a:solidFill>
                <a:latin typeface="Aptos" pitchFamily="34" charset="0"/>
                <a:ea typeface="Aptos" pitchFamily="34" charset="-122"/>
                <a:cs typeface="Aptos" pitchFamily="34" charset="-120"/>
              </a:rPr>
              <a:t>Proceeding-use restrictions are the recurring red flag.</a:t>
            </a:r>
            <a:endParaRPr lang="en-US" sz="1040" dirty="0"/>
          </a:p>
        </p:txBody>
      </p:sp>
      <p:sp>
        <p:nvSpPr>
          <p:cNvPr id="29" name="Shape 27"/>
          <p:cNvSpPr/>
          <p:nvPr/>
        </p:nvSpPr>
        <p:spPr>
          <a:xfrm>
            <a:off x="868680" y="5166360"/>
            <a:ext cx="10378440" cy="713232"/>
          </a:xfrm>
          <a:prstGeom prst="roundRect">
            <a:avLst>
              <a:gd name="adj" fmla="val 12821"/>
            </a:avLst>
          </a:prstGeom>
          <a:solidFill>
            <a:srgbClr val="FFFFFF"/>
          </a:solidFill>
          <a:ln w="12700">
            <a:solidFill>
              <a:srgbClr val="CBD5E1"/>
            </a:solidFill>
            <a:prstDash val="solid"/>
          </a:ln>
        </p:spPr>
        <p:txBody>
          <a:bodyPr/>
          <a:lstStyle/>
          <a:p>
            <a:endParaRPr lang="en-US"/>
          </a:p>
        </p:txBody>
      </p:sp>
      <p:sp>
        <p:nvSpPr>
          <p:cNvPr id="30" name="Shape 28"/>
          <p:cNvSpPr/>
          <p:nvPr/>
        </p:nvSpPr>
        <p:spPr>
          <a:xfrm>
            <a:off x="1078992" y="5330952"/>
            <a:ext cx="384048" cy="384048"/>
          </a:xfrm>
          <a:prstGeom prst="ellipse">
            <a:avLst/>
          </a:prstGeom>
          <a:solidFill>
            <a:srgbClr val="147C7C"/>
          </a:solidFill>
          <a:ln w="12700">
            <a:solidFill>
              <a:srgbClr val="147C7C"/>
            </a:solidFill>
            <a:prstDash val="solid"/>
          </a:ln>
        </p:spPr>
        <p:txBody>
          <a:bodyPr/>
          <a:lstStyle/>
          <a:p>
            <a:endParaRPr lang="en-US"/>
          </a:p>
        </p:txBody>
      </p:sp>
      <p:sp>
        <p:nvSpPr>
          <p:cNvPr id="31" name="Text 29"/>
          <p:cNvSpPr/>
          <p:nvPr/>
        </p:nvSpPr>
        <p:spPr>
          <a:xfrm>
            <a:off x="1078992" y="5394960"/>
            <a:ext cx="384048" cy="164592"/>
          </a:xfrm>
          <a:prstGeom prst="rect">
            <a:avLst/>
          </a:prstGeom>
          <a:noFill/>
          <a:ln/>
        </p:spPr>
        <p:txBody>
          <a:bodyPr wrap="square" lIns="0" tIns="0" rIns="0" bIns="0" rtlCol="0" anchor="ctr"/>
          <a:lstStyle/>
          <a:p>
            <a:pPr marL="0" indent="0" algn="ctr">
              <a:buNone/>
            </a:pPr>
            <a:r>
              <a:rPr lang="en-US" sz="850" b="1" dirty="0">
                <a:solidFill>
                  <a:srgbClr val="FFFFFF"/>
                </a:solidFill>
                <a:latin typeface="Aptos" pitchFamily="34" charset="0"/>
                <a:ea typeface="Aptos" pitchFamily="34" charset="-122"/>
                <a:cs typeface="Aptos" pitchFamily="34" charset="-120"/>
              </a:rPr>
              <a:t>5</a:t>
            </a:r>
            <a:endParaRPr lang="en-US" sz="850" dirty="0"/>
          </a:p>
        </p:txBody>
      </p:sp>
      <p:sp>
        <p:nvSpPr>
          <p:cNvPr id="32" name="Text 30"/>
          <p:cNvSpPr/>
          <p:nvPr/>
        </p:nvSpPr>
        <p:spPr>
          <a:xfrm>
            <a:off x="1673352" y="5330952"/>
            <a:ext cx="2743200" cy="228600"/>
          </a:xfrm>
          <a:prstGeom prst="rect">
            <a:avLst/>
          </a:prstGeom>
          <a:noFill/>
          <a:ln/>
        </p:spPr>
        <p:txBody>
          <a:bodyPr wrap="square" lIns="0" tIns="0" rIns="0" bIns="0" rtlCol="0" anchor="ctr"/>
          <a:lstStyle/>
          <a:p>
            <a:pPr marL="0" indent="0">
              <a:buNone/>
            </a:pPr>
            <a:r>
              <a:rPr lang="en-US" sz="1350" b="1" dirty="0">
                <a:solidFill>
                  <a:srgbClr val="0B1F33"/>
                </a:solidFill>
                <a:latin typeface="Aptos Display" pitchFamily="34" charset="0"/>
                <a:ea typeface="Aptos Display" pitchFamily="34" charset="-122"/>
                <a:cs typeface="Aptos Display" pitchFamily="34" charset="-120"/>
              </a:rPr>
              <a:t>What is the minimum disclosure?</a:t>
            </a:r>
            <a:endParaRPr lang="en-US" sz="1350" dirty="0"/>
          </a:p>
        </p:txBody>
      </p:sp>
      <p:sp>
        <p:nvSpPr>
          <p:cNvPr id="33" name="Text 31"/>
          <p:cNvSpPr/>
          <p:nvPr/>
        </p:nvSpPr>
        <p:spPr>
          <a:xfrm>
            <a:off x="4315968" y="5349240"/>
            <a:ext cx="6903720" cy="228600"/>
          </a:xfrm>
          <a:prstGeom prst="rect">
            <a:avLst/>
          </a:prstGeom>
          <a:noFill/>
          <a:ln/>
        </p:spPr>
        <p:txBody>
          <a:bodyPr wrap="square" lIns="0" tIns="0" rIns="0" bIns="0" rtlCol="0" anchor="ctr">
            <a:normAutofit/>
          </a:bodyPr>
          <a:lstStyle/>
          <a:p>
            <a:pPr marL="0" indent="0">
              <a:buNone/>
            </a:pPr>
            <a:r>
              <a:rPr lang="en-US" sz="1040" dirty="0">
                <a:solidFill>
                  <a:srgbClr val="475569"/>
                </a:solidFill>
                <a:latin typeface="Aptos" pitchFamily="34" charset="0"/>
                <a:ea typeface="Aptos" pitchFamily="34" charset="-122"/>
                <a:cs typeface="Aptos" pitchFamily="34" charset="-120"/>
              </a:rPr>
              <a:t>Narrow the recipient, purpose, information, duration, and documentation.</a:t>
            </a:r>
            <a:endParaRPr lang="en-US" sz="1040" dirty="0"/>
          </a:p>
        </p:txBody>
      </p:sp>
      <p:sp>
        <p:nvSpPr>
          <p:cNvPr id="34" name="Text 32"/>
          <p:cNvSpPr/>
          <p:nvPr/>
        </p:nvSpPr>
        <p:spPr>
          <a:xfrm>
            <a:off x="1828800" y="5989320"/>
            <a:ext cx="8458200" cy="228600"/>
          </a:xfrm>
          <a:prstGeom prst="rect">
            <a:avLst/>
          </a:prstGeom>
          <a:noFill/>
          <a:ln/>
        </p:spPr>
        <p:txBody>
          <a:bodyPr wrap="square" lIns="0" tIns="0" rIns="0" bIns="0" rtlCol="0" anchor="ctr"/>
          <a:lstStyle/>
          <a:p>
            <a:pPr marL="0" indent="0" algn="ctr">
              <a:buNone/>
            </a:pPr>
            <a:endParaRPr lang="en-US" sz="10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Scenario 1: CPS and law enforcement</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17</a:t>
            </a:r>
            <a:endParaRPr lang="en-US" sz="850" dirty="0"/>
          </a:p>
        </p:txBody>
      </p:sp>
      <p:sp>
        <p:nvSpPr>
          <p:cNvPr id="9" name="Shape 7"/>
          <p:cNvSpPr/>
          <p:nvPr/>
        </p:nvSpPr>
        <p:spPr>
          <a:xfrm>
            <a:off x="731520" y="1353311"/>
            <a:ext cx="10972800" cy="3419851"/>
          </a:xfrm>
          <a:prstGeom prst="roundRect">
            <a:avLst>
              <a:gd name="adj" fmla="val 8197"/>
            </a:avLst>
          </a:prstGeom>
          <a:solidFill>
            <a:srgbClr val="102A43"/>
          </a:solidFill>
          <a:ln w="10160">
            <a:solidFill>
              <a:srgbClr val="102A43"/>
            </a:solidFill>
            <a:prstDash val="solid"/>
          </a:ln>
          <a:effectLst>
            <a:outerShdw blurRad="12700" dist="50800" dir="2700000" algn="bl" rotWithShape="0">
              <a:srgbClr val="000000">
                <a:alpha val="10000"/>
              </a:srgbClr>
            </a:outerShdw>
          </a:effectLst>
        </p:spPr>
        <p:txBody>
          <a:bodyPr/>
          <a:lstStyle/>
          <a:p>
            <a:endParaRPr lang="en-US"/>
          </a:p>
        </p:txBody>
      </p:sp>
      <p:sp>
        <p:nvSpPr>
          <p:cNvPr id="10" name="Text 8"/>
          <p:cNvSpPr/>
          <p:nvPr/>
        </p:nvSpPr>
        <p:spPr>
          <a:xfrm>
            <a:off x="1024128" y="1627631"/>
            <a:ext cx="10378440" cy="1348959"/>
          </a:xfrm>
          <a:prstGeom prst="rect">
            <a:avLst/>
          </a:prstGeom>
          <a:noFill/>
          <a:ln/>
        </p:spPr>
        <p:txBody>
          <a:bodyPr wrap="square" lIns="0" tIns="0" rIns="0" bIns="0" rtlCol="0" anchor="ctr">
            <a:noAutofit/>
          </a:bodyPr>
          <a:lstStyle/>
          <a:p>
            <a:pPr marL="0" indent="0">
              <a:buNone/>
            </a:pPr>
            <a:r>
              <a:rPr lang="en-US" sz="3600" b="1" dirty="0">
                <a:solidFill>
                  <a:srgbClr val="FFFFFF"/>
                </a:solidFill>
                <a:latin typeface="Aptos Display" pitchFamily="34" charset="0"/>
                <a:ea typeface="Aptos Display" pitchFamily="34" charset="-122"/>
                <a:cs typeface="Aptos Display" pitchFamily="34" charset="-120"/>
              </a:rPr>
              <a:t>A Part 2 program participant/parent discloses keeping illegal drugs in a home where minor children reside.</a:t>
            </a:r>
            <a:endParaRPr lang="en-US" sz="3600" dirty="0"/>
          </a:p>
        </p:txBody>
      </p:sp>
      <p:sp>
        <p:nvSpPr>
          <p:cNvPr id="11" name="Text 9"/>
          <p:cNvSpPr/>
          <p:nvPr/>
        </p:nvSpPr>
        <p:spPr>
          <a:xfrm>
            <a:off x="1024128" y="3287486"/>
            <a:ext cx="10378440" cy="957942"/>
          </a:xfrm>
          <a:prstGeom prst="rect">
            <a:avLst/>
          </a:prstGeom>
          <a:noFill/>
          <a:ln/>
        </p:spPr>
        <p:txBody>
          <a:bodyPr wrap="square" lIns="0" tIns="0" rIns="0" bIns="0" rtlCol="0" anchor="ctr"/>
          <a:lstStyle/>
          <a:p>
            <a:pPr marL="0" indent="0">
              <a:buNone/>
            </a:pPr>
            <a:r>
              <a:rPr lang="en-US" sz="2800" dirty="0">
                <a:solidFill>
                  <a:srgbClr val="DDECF2"/>
                </a:solidFill>
                <a:latin typeface="Aptos" pitchFamily="34" charset="0"/>
                <a:ea typeface="Aptos" pitchFamily="34" charset="-122"/>
                <a:cs typeface="Aptos" pitchFamily="34" charset="-120"/>
              </a:rPr>
              <a:t>Does the provider have an obligation to report to child protective services or law enforcement?</a:t>
            </a:r>
            <a:endParaRPr lang="en-US" sz="2800" dirty="0"/>
          </a:p>
        </p:txBody>
      </p:sp>
      <p:sp>
        <p:nvSpPr>
          <p:cNvPr id="22" name="Text 20"/>
          <p:cNvSpPr/>
          <p:nvPr/>
        </p:nvSpPr>
        <p:spPr>
          <a:xfrm>
            <a:off x="1143000" y="5669280"/>
            <a:ext cx="9875520" cy="201168"/>
          </a:xfrm>
          <a:prstGeom prst="rect">
            <a:avLst/>
          </a:prstGeom>
          <a:noFill/>
          <a:ln/>
        </p:spPr>
        <p:txBody>
          <a:bodyPr wrap="square" lIns="0" tIns="0" rIns="0" bIns="0" rtlCol="0" anchor="ctr"/>
          <a:lstStyle/>
          <a:p>
            <a:pPr marL="0" indent="0" algn="ctr">
              <a:buNone/>
            </a:pP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6F8FA"/>
        </a:solidFill>
        <a:effectLst/>
      </p:bgPr>
    </p:bg>
    <p:spTree>
      <p:nvGrpSpPr>
        <p:cNvPr id="1" name="">
          <a:extLst>
            <a:ext uri="{FF2B5EF4-FFF2-40B4-BE49-F238E27FC236}">
              <a16:creationId xmlns:a16="http://schemas.microsoft.com/office/drawing/2014/main" id="{AD26B6AB-AC1C-0EE5-F34B-6C20211AC039}"/>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523AE110-AF94-8B20-CE50-26024D7C9AB7}"/>
              </a:ext>
            </a:extLst>
          </p:cNvPr>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a:extLst>
              <a:ext uri="{FF2B5EF4-FFF2-40B4-BE49-F238E27FC236}">
                <a16:creationId xmlns:a16="http://schemas.microsoft.com/office/drawing/2014/main" id="{9BDCC4CA-22F4-8596-C866-B03AD14F0CB7}"/>
              </a:ext>
            </a:extLst>
          </p:cNvPr>
          <p:cNvSpPr/>
          <p:nvPr/>
        </p:nvSpPr>
        <p:spPr>
          <a:xfrm>
            <a:off x="548640" y="530352"/>
            <a:ext cx="10972800" cy="512064"/>
          </a:xfrm>
          <a:prstGeom prst="rect">
            <a:avLst/>
          </a:prstGeom>
          <a:noFill/>
          <a:ln/>
        </p:spPr>
        <p:txBody>
          <a:bodyPr wrap="square" lIns="0" tIns="0" rIns="0" bIns="0" rtlCol="0" anchor="ctr"/>
          <a:lstStyle/>
          <a:p>
            <a:r>
              <a:rPr lang="en-US" sz="2400" b="1" dirty="0">
                <a:solidFill>
                  <a:srgbClr val="0B1F33"/>
                </a:solidFill>
                <a:latin typeface="Aptos Display" pitchFamily="34" charset="0"/>
                <a:ea typeface="Aptos Display" pitchFamily="34" charset="-122"/>
                <a:cs typeface="Aptos Display" pitchFamily="34" charset="-120"/>
              </a:rPr>
              <a:t>Scenario 2: Employer Return-To-Work Form</a:t>
            </a:r>
            <a:endParaRPr lang="en-US" sz="2400" dirty="0"/>
          </a:p>
        </p:txBody>
      </p:sp>
      <p:sp>
        <p:nvSpPr>
          <p:cNvPr id="4" name="Shape 2">
            <a:extLst>
              <a:ext uri="{FF2B5EF4-FFF2-40B4-BE49-F238E27FC236}">
                <a16:creationId xmlns:a16="http://schemas.microsoft.com/office/drawing/2014/main" id="{A490A577-BBCD-71AE-095C-F61185B1AE02}"/>
              </a:ext>
            </a:extLst>
          </p:cNvPr>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a:extLst>
              <a:ext uri="{FF2B5EF4-FFF2-40B4-BE49-F238E27FC236}">
                <a16:creationId xmlns:a16="http://schemas.microsoft.com/office/drawing/2014/main" id="{715FE79A-3384-2C39-709E-64E9B6A18309}"/>
              </a:ext>
            </a:extLst>
          </p:cNvPr>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a:extLst>
              <a:ext uri="{FF2B5EF4-FFF2-40B4-BE49-F238E27FC236}">
                <a16:creationId xmlns:a16="http://schemas.microsoft.com/office/drawing/2014/main" id="{35952630-6956-D592-4F67-81C581F3608D}"/>
              </a:ext>
            </a:extLst>
          </p:cNvPr>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a:extLst>
              <a:ext uri="{FF2B5EF4-FFF2-40B4-BE49-F238E27FC236}">
                <a16:creationId xmlns:a16="http://schemas.microsoft.com/office/drawing/2014/main" id="{B09CB379-F521-6E30-D4BE-1436E0FF125C}"/>
              </a:ext>
            </a:extLst>
          </p:cNvPr>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a:extLst>
              <a:ext uri="{FF2B5EF4-FFF2-40B4-BE49-F238E27FC236}">
                <a16:creationId xmlns:a16="http://schemas.microsoft.com/office/drawing/2014/main" id="{561A6042-46B2-1A2E-ACD6-04E54926B10B}"/>
              </a:ext>
            </a:extLst>
          </p:cNvPr>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17</a:t>
            </a:r>
            <a:endParaRPr lang="en-US" sz="850" dirty="0"/>
          </a:p>
        </p:txBody>
      </p:sp>
      <p:sp>
        <p:nvSpPr>
          <p:cNvPr id="9" name="Shape 7">
            <a:extLst>
              <a:ext uri="{FF2B5EF4-FFF2-40B4-BE49-F238E27FC236}">
                <a16:creationId xmlns:a16="http://schemas.microsoft.com/office/drawing/2014/main" id="{B28A42D3-6DD4-2CCB-4568-28A422E4BD03}"/>
              </a:ext>
            </a:extLst>
          </p:cNvPr>
          <p:cNvSpPr/>
          <p:nvPr/>
        </p:nvSpPr>
        <p:spPr>
          <a:xfrm>
            <a:off x="731520" y="1353311"/>
            <a:ext cx="10972800" cy="3419851"/>
          </a:xfrm>
          <a:prstGeom prst="roundRect">
            <a:avLst>
              <a:gd name="adj" fmla="val 8197"/>
            </a:avLst>
          </a:prstGeom>
          <a:solidFill>
            <a:srgbClr val="102A43"/>
          </a:solidFill>
          <a:ln w="10160">
            <a:solidFill>
              <a:srgbClr val="102A43"/>
            </a:solidFill>
            <a:prstDash val="solid"/>
          </a:ln>
          <a:effectLst>
            <a:outerShdw blurRad="12700" dist="50800" dir="2700000" algn="bl" rotWithShape="0">
              <a:srgbClr val="000000">
                <a:alpha val="10000"/>
              </a:srgbClr>
            </a:outerShdw>
          </a:effectLst>
        </p:spPr>
        <p:txBody>
          <a:bodyPr/>
          <a:lstStyle/>
          <a:p>
            <a:endParaRPr lang="en-US"/>
          </a:p>
        </p:txBody>
      </p:sp>
      <p:sp>
        <p:nvSpPr>
          <p:cNvPr id="10" name="Text 8">
            <a:extLst>
              <a:ext uri="{FF2B5EF4-FFF2-40B4-BE49-F238E27FC236}">
                <a16:creationId xmlns:a16="http://schemas.microsoft.com/office/drawing/2014/main" id="{F56D0E55-FAA5-7A7F-3F78-6D2495163D06}"/>
              </a:ext>
            </a:extLst>
          </p:cNvPr>
          <p:cNvSpPr/>
          <p:nvPr/>
        </p:nvSpPr>
        <p:spPr>
          <a:xfrm>
            <a:off x="1024128" y="1627631"/>
            <a:ext cx="10378440" cy="1348959"/>
          </a:xfrm>
          <a:prstGeom prst="rect">
            <a:avLst/>
          </a:prstGeom>
          <a:noFill/>
          <a:ln/>
        </p:spPr>
        <p:txBody>
          <a:bodyPr wrap="square" lIns="0" tIns="0" rIns="0" bIns="0" rtlCol="0" anchor="ctr">
            <a:noAutofit/>
          </a:bodyPr>
          <a:lstStyle/>
          <a:p>
            <a:r>
              <a:rPr lang="en-US" sz="3600" b="1" dirty="0">
                <a:solidFill>
                  <a:srgbClr val="FFFFFF"/>
                </a:solidFill>
                <a:latin typeface="Aptos Display" pitchFamily="34" charset="0"/>
                <a:ea typeface="Aptos Display" pitchFamily="34" charset="-122"/>
                <a:cs typeface="Aptos Display" pitchFamily="34" charset="-120"/>
              </a:rPr>
              <a:t>An employer asks the provider to complete a return-to-work document so the participant can resume driving as part of the job.</a:t>
            </a:r>
            <a:endParaRPr lang="en-US" sz="3600" dirty="0"/>
          </a:p>
        </p:txBody>
      </p:sp>
      <p:sp>
        <p:nvSpPr>
          <p:cNvPr id="11" name="Text 9">
            <a:extLst>
              <a:ext uri="{FF2B5EF4-FFF2-40B4-BE49-F238E27FC236}">
                <a16:creationId xmlns:a16="http://schemas.microsoft.com/office/drawing/2014/main" id="{DC7B937A-3B71-F9C6-4107-5D6B3ED6123D}"/>
              </a:ext>
            </a:extLst>
          </p:cNvPr>
          <p:cNvSpPr/>
          <p:nvPr/>
        </p:nvSpPr>
        <p:spPr>
          <a:xfrm>
            <a:off x="1024128" y="3287486"/>
            <a:ext cx="10378440" cy="957942"/>
          </a:xfrm>
          <a:prstGeom prst="rect">
            <a:avLst/>
          </a:prstGeom>
          <a:noFill/>
          <a:ln/>
        </p:spPr>
        <p:txBody>
          <a:bodyPr wrap="square" lIns="0" tIns="0" rIns="0" bIns="0" rtlCol="0" anchor="ctr"/>
          <a:lstStyle/>
          <a:p>
            <a:r>
              <a:rPr lang="en-US" sz="2800" dirty="0">
                <a:solidFill>
                  <a:srgbClr val="DDECF2"/>
                </a:solidFill>
                <a:latin typeface="Aptos" pitchFamily="34" charset="0"/>
                <a:ea typeface="Aptos" pitchFamily="34" charset="-122"/>
                <a:cs typeface="Aptos" pitchFamily="34" charset="-120"/>
              </a:rPr>
              <a:t>What written permissions are needed before the provider completes and sends the form?</a:t>
            </a:r>
            <a:endParaRPr lang="en-US" sz="2800" dirty="0"/>
          </a:p>
        </p:txBody>
      </p:sp>
      <p:sp>
        <p:nvSpPr>
          <p:cNvPr id="22" name="Text 20">
            <a:extLst>
              <a:ext uri="{FF2B5EF4-FFF2-40B4-BE49-F238E27FC236}">
                <a16:creationId xmlns:a16="http://schemas.microsoft.com/office/drawing/2014/main" id="{16E2C657-E9F7-8C67-99CD-D76F5286AF1F}"/>
              </a:ext>
            </a:extLst>
          </p:cNvPr>
          <p:cNvSpPr/>
          <p:nvPr/>
        </p:nvSpPr>
        <p:spPr>
          <a:xfrm>
            <a:off x="1143000" y="5669280"/>
            <a:ext cx="9875520" cy="201168"/>
          </a:xfrm>
          <a:prstGeom prst="rect">
            <a:avLst/>
          </a:prstGeom>
          <a:noFill/>
          <a:ln/>
        </p:spPr>
        <p:txBody>
          <a:bodyPr wrap="square" lIns="0" tIns="0" rIns="0" bIns="0" rtlCol="0" anchor="ctr"/>
          <a:lstStyle/>
          <a:p>
            <a:pPr marL="0" indent="0" algn="ctr">
              <a:buNone/>
            </a:pPr>
            <a:endParaRPr lang="en-US" sz="1000" dirty="0"/>
          </a:p>
        </p:txBody>
      </p:sp>
    </p:spTree>
    <p:extLst>
      <p:ext uri="{BB962C8B-B14F-4D97-AF65-F5344CB8AC3E}">
        <p14:creationId xmlns:p14="http://schemas.microsoft.com/office/powerpoint/2010/main" val="3668956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6F8FA"/>
        </a:solidFill>
        <a:effectLst/>
      </p:bgPr>
    </p:bg>
    <p:spTree>
      <p:nvGrpSpPr>
        <p:cNvPr id="1" name="">
          <a:extLst>
            <a:ext uri="{FF2B5EF4-FFF2-40B4-BE49-F238E27FC236}">
              <a16:creationId xmlns:a16="http://schemas.microsoft.com/office/drawing/2014/main" id="{34E78F2A-283E-561A-955C-A1BC2D7271F6}"/>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75D10FEE-2A82-E41F-D820-2F367B61F443}"/>
              </a:ext>
            </a:extLst>
          </p:cNvPr>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a:extLst>
              <a:ext uri="{FF2B5EF4-FFF2-40B4-BE49-F238E27FC236}">
                <a16:creationId xmlns:a16="http://schemas.microsoft.com/office/drawing/2014/main" id="{06383545-ECA3-F204-B605-50C51FADB8C8}"/>
              </a:ext>
            </a:extLst>
          </p:cNvPr>
          <p:cNvSpPr/>
          <p:nvPr/>
        </p:nvSpPr>
        <p:spPr>
          <a:xfrm>
            <a:off x="548640" y="530352"/>
            <a:ext cx="10972800" cy="512064"/>
          </a:xfrm>
          <a:prstGeom prst="rect">
            <a:avLst/>
          </a:prstGeom>
          <a:noFill/>
          <a:ln/>
        </p:spPr>
        <p:txBody>
          <a:bodyPr wrap="square" lIns="0" tIns="0" rIns="0" bIns="0" rtlCol="0" anchor="ctr"/>
          <a:lstStyle/>
          <a:p>
            <a:r>
              <a:rPr lang="en-US" sz="2400" b="1" dirty="0">
                <a:solidFill>
                  <a:srgbClr val="0B1F33"/>
                </a:solidFill>
                <a:latin typeface="Aptos Display" pitchFamily="34" charset="0"/>
                <a:ea typeface="Aptos Display" pitchFamily="34" charset="-122"/>
                <a:cs typeface="Aptos Display" pitchFamily="34" charset="-120"/>
              </a:rPr>
              <a:t>Scenario 3: Professional Licensing Board</a:t>
            </a:r>
            <a:endParaRPr lang="en-US" sz="2400" dirty="0"/>
          </a:p>
        </p:txBody>
      </p:sp>
      <p:sp>
        <p:nvSpPr>
          <p:cNvPr id="4" name="Shape 2">
            <a:extLst>
              <a:ext uri="{FF2B5EF4-FFF2-40B4-BE49-F238E27FC236}">
                <a16:creationId xmlns:a16="http://schemas.microsoft.com/office/drawing/2014/main" id="{C7E65A53-CD75-B5ED-6938-C23284BE9AAC}"/>
              </a:ext>
            </a:extLst>
          </p:cNvPr>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a:extLst>
              <a:ext uri="{FF2B5EF4-FFF2-40B4-BE49-F238E27FC236}">
                <a16:creationId xmlns:a16="http://schemas.microsoft.com/office/drawing/2014/main" id="{1B603524-BAAC-1316-7E7D-F23013296F11}"/>
              </a:ext>
            </a:extLst>
          </p:cNvPr>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a:extLst>
              <a:ext uri="{FF2B5EF4-FFF2-40B4-BE49-F238E27FC236}">
                <a16:creationId xmlns:a16="http://schemas.microsoft.com/office/drawing/2014/main" id="{7D42EF37-F99D-D778-4AAC-4D98B41ABEE4}"/>
              </a:ext>
            </a:extLst>
          </p:cNvPr>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a:extLst>
              <a:ext uri="{FF2B5EF4-FFF2-40B4-BE49-F238E27FC236}">
                <a16:creationId xmlns:a16="http://schemas.microsoft.com/office/drawing/2014/main" id="{056CAAB0-0B04-403E-40A8-8A5C5B5D217E}"/>
              </a:ext>
            </a:extLst>
          </p:cNvPr>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a:extLst>
              <a:ext uri="{FF2B5EF4-FFF2-40B4-BE49-F238E27FC236}">
                <a16:creationId xmlns:a16="http://schemas.microsoft.com/office/drawing/2014/main" id="{C5F5E88A-EDA8-1A46-CD43-70A993BA4B7F}"/>
              </a:ext>
            </a:extLst>
          </p:cNvPr>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17</a:t>
            </a:r>
            <a:endParaRPr lang="en-US" sz="850" dirty="0"/>
          </a:p>
        </p:txBody>
      </p:sp>
      <p:sp>
        <p:nvSpPr>
          <p:cNvPr id="9" name="Shape 7">
            <a:extLst>
              <a:ext uri="{FF2B5EF4-FFF2-40B4-BE49-F238E27FC236}">
                <a16:creationId xmlns:a16="http://schemas.microsoft.com/office/drawing/2014/main" id="{A0003DB1-C94E-1267-BD90-F3FC43EEE4ED}"/>
              </a:ext>
            </a:extLst>
          </p:cNvPr>
          <p:cNvSpPr/>
          <p:nvPr/>
        </p:nvSpPr>
        <p:spPr>
          <a:xfrm>
            <a:off x="731520" y="1353311"/>
            <a:ext cx="10972800" cy="3419851"/>
          </a:xfrm>
          <a:prstGeom prst="roundRect">
            <a:avLst>
              <a:gd name="adj" fmla="val 8197"/>
            </a:avLst>
          </a:prstGeom>
          <a:solidFill>
            <a:srgbClr val="102A43"/>
          </a:solidFill>
          <a:ln w="10160">
            <a:solidFill>
              <a:srgbClr val="102A43"/>
            </a:solidFill>
            <a:prstDash val="solid"/>
          </a:ln>
          <a:effectLst>
            <a:outerShdw blurRad="12700" dist="50800" dir="2700000" algn="bl" rotWithShape="0">
              <a:srgbClr val="000000">
                <a:alpha val="10000"/>
              </a:srgbClr>
            </a:outerShdw>
          </a:effectLst>
        </p:spPr>
        <p:txBody>
          <a:bodyPr/>
          <a:lstStyle/>
          <a:p>
            <a:endParaRPr lang="en-US"/>
          </a:p>
        </p:txBody>
      </p:sp>
      <p:sp>
        <p:nvSpPr>
          <p:cNvPr id="10" name="Text 8">
            <a:extLst>
              <a:ext uri="{FF2B5EF4-FFF2-40B4-BE49-F238E27FC236}">
                <a16:creationId xmlns:a16="http://schemas.microsoft.com/office/drawing/2014/main" id="{E6B56737-BE14-85B9-292C-55889806D2DC}"/>
              </a:ext>
            </a:extLst>
          </p:cNvPr>
          <p:cNvSpPr/>
          <p:nvPr/>
        </p:nvSpPr>
        <p:spPr>
          <a:xfrm>
            <a:off x="1024128" y="1627631"/>
            <a:ext cx="10378440" cy="1348959"/>
          </a:xfrm>
          <a:prstGeom prst="rect">
            <a:avLst/>
          </a:prstGeom>
          <a:noFill/>
          <a:ln/>
        </p:spPr>
        <p:txBody>
          <a:bodyPr wrap="square" lIns="0" tIns="0" rIns="0" bIns="0" rtlCol="0" anchor="ctr">
            <a:noAutofit/>
          </a:bodyPr>
          <a:lstStyle/>
          <a:p>
            <a:r>
              <a:rPr lang="en-US" sz="3600" b="1" dirty="0">
                <a:solidFill>
                  <a:srgbClr val="FFFFFF"/>
                </a:solidFill>
                <a:latin typeface="Aptos Display" pitchFamily="34" charset="0"/>
                <a:ea typeface="Aptos Display" pitchFamily="34" charset="-122"/>
                <a:cs typeface="Aptos Display" pitchFamily="34" charset="-120"/>
              </a:rPr>
              <a:t>A physician, pharmacist, nurse, PT, or other licensee participates in a Part 2 program. A licensing board requests information.</a:t>
            </a:r>
            <a:endParaRPr lang="en-US" sz="3600" dirty="0"/>
          </a:p>
        </p:txBody>
      </p:sp>
      <p:sp>
        <p:nvSpPr>
          <p:cNvPr id="11" name="Text 9">
            <a:extLst>
              <a:ext uri="{FF2B5EF4-FFF2-40B4-BE49-F238E27FC236}">
                <a16:creationId xmlns:a16="http://schemas.microsoft.com/office/drawing/2014/main" id="{2F9BE020-4A9B-40EE-5DAB-C3FFF6A41814}"/>
              </a:ext>
            </a:extLst>
          </p:cNvPr>
          <p:cNvSpPr/>
          <p:nvPr/>
        </p:nvSpPr>
        <p:spPr>
          <a:xfrm>
            <a:off x="1024128" y="3287486"/>
            <a:ext cx="10378440" cy="957942"/>
          </a:xfrm>
          <a:prstGeom prst="rect">
            <a:avLst/>
          </a:prstGeom>
          <a:noFill/>
          <a:ln/>
        </p:spPr>
        <p:txBody>
          <a:bodyPr wrap="square" lIns="0" tIns="0" rIns="0" bIns="0" rtlCol="0" anchor="ctr"/>
          <a:lstStyle/>
          <a:p>
            <a:r>
              <a:rPr lang="en-US" sz="2800" dirty="0">
                <a:solidFill>
                  <a:srgbClr val="DDECF2"/>
                </a:solidFill>
                <a:latin typeface="Aptos" pitchFamily="34" charset="0"/>
                <a:ea typeface="Aptos" pitchFamily="34" charset="-122"/>
                <a:cs typeface="Aptos" pitchFamily="34" charset="-120"/>
              </a:rPr>
              <a:t>What can be reported voluntarily, and what happens if the board later issues a subpoena?</a:t>
            </a:r>
            <a:endParaRPr lang="en-US" sz="2800" dirty="0"/>
          </a:p>
        </p:txBody>
      </p:sp>
      <p:sp>
        <p:nvSpPr>
          <p:cNvPr id="22" name="Text 20">
            <a:extLst>
              <a:ext uri="{FF2B5EF4-FFF2-40B4-BE49-F238E27FC236}">
                <a16:creationId xmlns:a16="http://schemas.microsoft.com/office/drawing/2014/main" id="{5DF8AF81-DDF6-EC59-94C0-AD195BB0A0A2}"/>
              </a:ext>
            </a:extLst>
          </p:cNvPr>
          <p:cNvSpPr/>
          <p:nvPr/>
        </p:nvSpPr>
        <p:spPr>
          <a:xfrm>
            <a:off x="1143000" y="5669280"/>
            <a:ext cx="9875520" cy="201168"/>
          </a:xfrm>
          <a:prstGeom prst="rect">
            <a:avLst/>
          </a:prstGeom>
          <a:noFill/>
          <a:ln/>
        </p:spPr>
        <p:txBody>
          <a:bodyPr wrap="square" lIns="0" tIns="0" rIns="0" bIns="0" rtlCol="0" anchor="ctr"/>
          <a:lstStyle/>
          <a:p>
            <a:pPr marL="0" indent="0" algn="ctr">
              <a:buNone/>
            </a:pPr>
            <a:endParaRPr lang="en-US" sz="1000" dirty="0"/>
          </a:p>
        </p:txBody>
      </p:sp>
    </p:spTree>
    <p:extLst>
      <p:ext uri="{BB962C8B-B14F-4D97-AF65-F5344CB8AC3E}">
        <p14:creationId xmlns:p14="http://schemas.microsoft.com/office/powerpoint/2010/main" val="248787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Why this conversation matters now</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02</a:t>
            </a:r>
            <a:endParaRPr lang="en-US" sz="850" dirty="0"/>
          </a:p>
        </p:txBody>
      </p:sp>
      <p:sp>
        <p:nvSpPr>
          <p:cNvPr id="9" name="Shape 7"/>
          <p:cNvSpPr/>
          <p:nvPr/>
        </p:nvSpPr>
        <p:spPr>
          <a:xfrm>
            <a:off x="658368" y="1490472"/>
            <a:ext cx="3474720" cy="1920240"/>
          </a:xfrm>
          <a:prstGeom prst="roundRect">
            <a:avLst>
              <a:gd name="adj" fmla="val 4762"/>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10" name="Shape 8"/>
          <p:cNvSpPr/>
          <p:nvPr/>
        </p:nvSpPr>
        <p:spPr>
          <a:xfrm>
            <a:off x="841248" y="1655064"/>
            <a:ext cx="96012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11" name="Text 9"/>
          <p:cNvSpPr/>
          <p:nvPr/>
        </p:nvSpPr>
        <p:spPr>
          <a:xfrm>
            <a:off x="914400" y="1723644"/>
            <a:ext cx="81381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Timing</a:t>
            </a:r>
            <a:endParaRPr lang="en-US" sz="720" dirty="0"/>
          </a:p>
        </p:txBody>
      </p:sp>
      <p:sp>
        <p:nvSpPr>
          <p:cNvPr id="12" name="Text 10"/>
          <p:cNvSpPr/>
          <p:nvPr/>
        </p:nvSpPr>
        <p:spPr>
          <a:xfrm>
            <a:off x="886968" y="2020824"/>
            <a:ext cx="3017520" cy="320040"/>
          </a:xfrm>
          <a:prstGeom prst="rect">
            <a:avLst/>
          </a:prstGeom>
          <a:noFill/>
          <a:ln/>
        </p:spPr>
        <p:txBody>
          <a:bodyPr wrap="square" lIns="0" tIns="0" rIns="0" bIns="0" rtlCol="0" anchor="ctr"/>
          <a:lstStyle/>
          <a:p>
            <a:pPr marL="0" indent="0">
              <a:buNone/>
            </a:pPr>
            <a:r>
              <a:rPr lang="en-US" sz="1400" b="1" dirty="0">
                <a:solidFill>
                  <a:srgbClr val="0B1F33"/>
                </a:solidFill>
                <a:latin typeface="Aptos Display" pitchFamily="34" charset="0"/>
                <a:ea typeface="Aptos Display" pitchFamily="34" charset="-122"/>
                <a:cs typeface="Aptos Display" pitchFamily="34" charset="-120"/>
              </a:rPr>
              <a:t>The deadline has passed</a:t>
            </a:r>
            <a:endParaRPr lang="en-US" sz="1400" dirty="0"/>
          </a:p>
        </p:txBody>
      </p:sp>
      <p:sp>
        <p:nvSpPr>
          <p:cNvPr id="13" name="Text 11"/>
          <p:cNvSpPr/>
          <p:nvPr/>
        </p:nvSpPr>
        <p:spPr>
          <a:xfrm>
            <a:off x="886968" y="2386584"/>
            <a:ext cx="3017520" cy="914400"/>
          </a:xfrm>
          <a:prstGeom prst="rect">
            <a:avLst/>
          </a:prstGeom>
          <a:noFill/>
          <a:ln/>
        </p:spPr>
        <p:txBody>
          <a:bodyPr wrap="square" lIns="254" tIns="254" rIns="254" bIns="254" rtlCol="0" anchor="t">
            <a:normAutofit/>
          </a:bodyPr>
          <a:lstStyle/>
          <a:p>
            <a:pPr marL="0" indent="0">
              <a:buNone/>
            </a:pPr>
            <a:r>
              <a:rPr lang="en-US" sz="1020" dirty="0">
                <a:solidFill>
                  <a:srgbClr val="475569"/>
                </a:solidFill>
                <a:latin typeface="Aptos" pitchFamily="34" charset="0"/>
                <a:ea typeface="Aptos" pitchFamily="34" charset="-122"/>
                <a:cs typeface="Aptos" pitchFamily="34" charset="-120"/>
              </a:rPr>
              <a:t>Compliance with the 2024 Final Rule was required by February 16, 2026. The question is no longer “what is coming?” but “how are we operating?”</a:t>
            </a:r>
            <a:endParaRPr lang="en-US" sz="1020" dirty="0"/>
          </a:p>
        </p:txBody>
      </p:sp>
      <p:sp>
        <p:nvSpPr>
          <p:cNvPr id="14" name="Shape 12"/>
          <p:cNvSpPr/>
          <p:nvPr/>
        </p:nvSpPr>
        <p:spPr>
          <a:xfrm>
            <a:off x="4343400" y="1490472"/>
            <a:ext cx="3474720" cy="1920240"/>
          </a:xfrm>
          <a:prstGeom prst="roundRect">
            <a:avLst>
              <a:gd name="adj" fmla="val 4762"/>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15" name="Shape 13"/>
          <p:cNvSpPr/>
          <p:nvPr/>
        </p:nvSpPr>
        <p:spPr>
          <a:xfrm>
            <a:off x="4526280" y="1655064"/>
            <a:ext cx="114300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16" name="Text 14"/>
          <p:cNvSpPr/>
          <p:nvPr/>
        </p:nvSpPr>
        <p:spPr>
          <a:xfrm>
            <a:off x="4599432" y="1723644"/>
            <a:ext cx="99669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Operations</a:t>
            </a:r>
            <a:endParaRPr lang="en-US" sz="720" dirty="0"/>
          </a:p>
        </p:txBody>
      </p:sp>
      <p:sp>
        <p:nvSpPr>
          <p:cNvPr id="17" name="Text 15"/>
          <p:cNvSpPr/>
          <p:nvPr/>
        </p:nvSpPr>
        <p:spPr>
          <a:xfrm>
            <a:off x="4572000" y="2020824"/>
            <a:ext cx="3017520" cy="320040"/>
          </a:xfrm>
          <a:prstGeom prst="rect">
            <a:avLst/>
          </a:prstGeom>
          <a:noFill/>
          <a:ln/>
        </p:spPr>
        <p:txBody>
          <a:bodyPr wrap="square" lIns="0" tIns="0" rIns="0" bIns="0" rtlCol="0" anchor="ctr"/>
          <a:lstStyle/>
          <a:p>
            <a:pPr marL="0" indent="0">
              <a:buNone/>
            </a:pPr>
            <a:r>
              <a:rPr lang="en-US" sz="1400" b="1" dirty="0">
                <a:solidFill>
                  <a:srgbClr val="0B1F33"/>
                </a:solidFill>
                <a:latin typeface="Aptos Display" pitchFamily="34" charset="0"/>
                <a:ea typeface="Aptos Display" pitchFamily="34" charset="-122"/>
                <a:cs typeface="Aptos Display" pitchFamily="34" charset="-120"/>
              </a:rPr>
              <a:t>Risk moved into workflows</a:t>
            </a:r>
            <a:endParaRPr lang="en-US" sz="1400" dirty="0"/>
          </a:p>
        </p:txBody>
      </p:sp>
      <p:sp>
        <p:nvSpPr>
          <p:cNvPr id="18" name="Text 16"/>
          <p:cNvSpPr/>
          <p:nvPr/>
        </p:nvSpPr>
        <p:spPr>
          <a:xfrm>
            <a:off x="4572000" y="2386584"/>
            <a:ext cx="3017520" cy="914400"/>
          </a:xfrm>
          <a:prstGeom prst="rect">
            <a:avLst/>
          </a:prstGeom>
          <a:noFill/>
          <a:ln/>
        </p:spPr>
        <p:txBody>
          <a:bodyPr wrap="square" lIns="254" tIns="254" rIns="254" bIns="254" rtlCol="0" anchor="t">
            <a:normAutofit/>
          </a:bodyPr>
          <a:lstStyle/>
          <a:p>
            <a:pPr marL="0" indent="0">
              <a:buNone/>
            </a:pPr>
            <a:r>
              <a:rPr lang="en-US" sz="1020" dirty="0">
                <a:solidFill>
                  <a:srgbClr val="475569"/>
                </a:solidFill>
                <a:latin typeface="Aptos" pitchFamily="34" charset="0"/>
                <a:ea typeface="Aptos" pitchFamily="34" charset="-122"/>
                <a:cs typeface="Aptos" pitchFamily="34" charset="-120"/>
              </a:rPr>
              <a:t>Consent, redisclosure, data routing, analytics, and breach response now have to work inside EHRs, HIEs, apps, vendors, and care teams.</a:t>
            </a:r>
            <a:endParaRPr lang="en-US" sz="1020" dirty="0"/>
          </a:p>
        </p:txBody>
      </p:sp>
      <p:sp>
        <p:nvSpPr>
          <p:cNvPr id="19" name="Shape 17"/>
          <p:cNvSpPr/>
          <p:nvPr/>
        </p:nvSpPr>
        <p:spPr>
          <a:xfrm>
            <a:off x="8028432" y="1490472"/>
            <a:ext cx="3474720" cy="1920240"/>
          </a:xfrm>
          <a:prstGeom prst="roundRect">
            <a:avLst>
              <a:gd name="adj" fmla="val 4762"/>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20" name="Shape 18"/>
          <p:cNvSpPr/>
          <p:nvPr/>
        </p:nvSpPr>
        <p:spPr>
          <a:xfrm>
            <a:off x="8211312" y="1655064"/>
            <a:ext cx="141732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21" name="Text 19"/>
          <p:cNvSpPr/>
          <p:nvPr/>
        </p:nvSpPr>
        <p:spPr>
          <a:xfrm>
            <a:off x="8284464" y="1723644"/>
            <a:ext cx="127101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Pressure points</a:t>
            </a:r>
            <a:endParaRPr lang="en-US" sz="720" dirty="0"/>
          </a:p>
        </p:txBody>
      </p:sp>
      <p:sp>
        <p:nvSpPr>
          <p:cNvPr id="22" name="Text 20"/>
          <p:cNvSpPr/>
          <p:nvPr/>
        </p:nvSpPr>
        <p:spPr>
          <a:xfrm>
            <a:off x="8257032" y="2020824"/>
            <a:ext cx="3017520" cy="320040"/>
          </a:xfrm>
          <a:prstGeom prst="rect">
            <a:avLst/>
          </a:prstGeom>
          <a:noFill/>
          <a:ln/>
        </p:spPr>
        <p:txBody>
          <a:bodyPr wrap="square" lIns="0" tIns="0" rIns="0" bIns="0" rtlCol="0" anchor="ctr"/>
          <a:lstStyle/>
          <a:p>
            <a:pPr marL="0" indent="0">
              <a:buNone/>
            </a:pPr>
            <a:r>
              <a:rPr lang="en-US" sz="1400" b="1" dirty="0">
                <a:solidFill>
                  <a:srgbClr val="0B1F33"/>
                </a:solidFill>
                <a:latin typeface="Aptos Display" pitchFamily="34" charset="0"/>
                <a:ea typeface="Aptos Display" pitchFamily="34" charset="-122"/>
                <a:cs typeface="Aptos Display" pitchFamily="34" charset="-120"/>
              </a:rPr>
              <a:t>The hard cases are mixed cases</a:t>
            </a:r>
            <a:endParaRPr lang="en-US" sz="1400" dirty="0"/>
          </a:p>
        </p:txBody>
      </p:sp>
      <p:sp>
        <p:nvSpPr>
          <p:cNvPr id="23" name="Text 21"/>
          <p:cNvSpPr/>
          <p:nvPr/>
        </p:nvSpPr>
        <p:spPr>
          <a:xfrm>
            <a:off x="8257032" y="2386584"/>
            <a:ext cx="3017520" cy="914400"/>
          </a:xfrm>
          <a:prstGeom prst="rect">
            <a:avLst/>
          </a:prstGeom>
          <a:noFill/>
          <a:ln/>
        </p:spPr>
        <p:txBody>
          <a:bodyPr wrap="square" lIns="254" tIns="254" rIns="254" bIns="254" rtlCol="0" anchor="t">
            <a:normAutofit/>
          </a:bodyPr>
          <a:lstStyle/>
          <a:p>
            <a:pPr marL="0" indent="0">
              <a:buNone/>
            </a:pPr>
            <a:r>
              <a:rPr lang="en-US" sz="1020" dirty="0">
                <a:solidFill>
                  <a:srgbClr val="475569"/>
                </a:solidFill>
                <a:latin typeface="Aptos" pitchFamily="34" charset="0"/>
                <a:ea typeface="Aptos" pitchFamily="34" charset="-122"/>
                <a:cs typeface="Aptos" pitchFamily="34" charset="-120"/>
              </a:rPr>
              <a:t>The toughest calls arise when privacy law meets mandated reporting, employers, licensing boards, courts, public health, and product design.</a:t>
            </a:r>
            <a:endParaRPr lang="en-US" sz="1020" dirty="0"/>
          </a:p>
        </p:txBody>
      </p:sp>
      <p:sp>
        <p:nvSpPr>
          <p:cNvPr id="24" name="Shape 22"/>
          <p:cNvSpPr/>
          <p:nvPr/>
        </p:nvSpPr>
        <p:spPr>
          <a:xfrm>
            <a:off x="960120" y="4069080"/>
            <a:ext cx="10287000" cy="1078992"/>
          </a:xfrm>
          <a:prstGeom prst="roundRect">
            <a:avLst>
              <a:gd name="adj" fmla="val 10169"/>
            </a:avLst>
          </a:prstGeom>
          <a:solidFill>
            <a:srgbClr val="102A43"/>
          </a:solidFill>
          <a:ln w="12700">
            <a:solidFill>
              <a:srgbClr val="102A43"/>
            </a:solidFill>
            <a:prstDash val="solid"/>
          </a:ln>
        </p:spPr>
        <p:txBody>
          <a:bodyPr/>
          <a:lstStyle/>
          <a:p>
            <a:endParaRPr lang="en-US"/>
          </a:p>
        </p:txBody>
      </p:sp>
      <p:sp>
        <p:nvSpPr>
          <p:cNvPr id="25" name="Text 23"/>
          <p:cNvSpPr/>
          <p:nvPr/>
        </p:nvSpPr>
        <p:spPr>
          <a:xfrm>
            <a:off x="1234440" y="4297680"/>
            <a:ext cx="2011680" cy="201168"/>
          </a:xfrm>
          <a:prstGeom prst="rect">
            <a:avLst/>
          </a:prstGeom>
          <a:noFill/>
          <a:ln/>
        </p:spPr>
        <p:txBody>
          <a:bodyPr wrap="square" lIns="0" tIns="0" rIns="0" bIns="0" rtlCol="0" anchor="ctr"/>
          <a:lstStyle/>
          <a:p>
            <a:pPr marL="0" indent="0">
              <a:buNone/>
            </a:pPr>
            <a:r>
              <a:rPr lang="en-US" sz="850" b="1" dirty="0">
                <a:solidFill>
                  <a:srgbClr val="B7E28A"/>
                </a:solidFill>
                <a:latin typeface="Aptos" pitchFamily="34" charset="0"/>
                <a:ea typeface="Aptos" pitchFamily="34" charset="-122"/>
                <a:cs typeface="Aptos" pitchFamily="34" charset="-120"/>
              </a:rPr>
              <a:t>Roundtable premise</a:t>
            </a:r>
            <a:endParaRPr lang="en-US" sz="850" dirty="0"/>
          </a:p>
        </p:txBody>
      </p:sp>
      <p:sp>
        <p:nvSpPr>
          <p:cNvPr id="26" name="Text 24"/>
          <p:cNvSpPr/>
          <p:nvPr/>
        </p:nvSpPr>
        <p:spPr>
          <a:xfrm>
            <a:off x="1234440" y="4544568"/>
            <a:ext cx="9738360" cy="329184"/>
          </a:xfrm>
          <a:prstGeom prst="rect">
            <a:avLst/>
          </a:prstGeom>
          <a:noFill/>
          <a:ln/>
        </p:spPr>
        <p:txBody>
          <a:bodyPr wrap="square" lIns="0" tIns="0" rIns="0" bIns="0" rtlCol="0" anchor="ctr"/>
          <a:lstStyle/>
          <a:p>
            <a:pPr marL="0" indent="0">
              <a:buNone/>
            </a:pPr>
            <a:r>
              <a:rPr lang="en-US" sz="1800" b="1" dirty="0">
                <a:solidFill>
                  <a:srgbClr val="FFFFFF"/>
                </a:solidFill>
                <a:latin typeface="Aptos Display" pitchFamily="34" charset="0"/>
                <a:ea typeface="Aptos Display" pitchFamily="34" charset="-122"/>
                <a:cs typeface="Aptos Display" pitchFamily="34" charset="-120"/>
              </a:rPr>
              <a:t>Part 2 is now less siloed from HIPAA, but it is still not “just HIPAA.”</a:t>
            </a:r>
            <a:endParaRPr lang="en-US" sz="1800" dirty="0"/>
          </a:p>
        </p:txBody>
      </p:sp>
      <p:sp>
        <p:nvSpPr>
          <p:cNvPr id="27" name="Text 25"/>
          <p:cNvSpPr/>
          <p:nvPr/>
        </p:nvSpPr>
        <p:spPr>
          <a:xfrm>
            <a:off x="1234440" y="4937760"/>
            <a:ext cx="9372600" cy="301752"/>
          </a:xfrm>
          <a:prstGeom prst="rect">
            <a:avLst/>
          </a:prstGeom>
          <a:noFill/>
          <a:ln/>
        </p:spPr>
        <p:txBody>
          <a:bodyPr wrap="square" lIns="0" tIns="0" rIns="0" bIns="0" rtlCol="0" anchor="ctr"/>
          <a:lstStyle/>
          <a:p>
            <a:pPr marL="0" indent="0">
              <a:buNone/>
            </a:pPr>
            <a:r>
              <a:rPr lang="en-US" sz="1080" dirty="0">
                <a:solidFill>
                  <a:srgbClr val="DDECF2"/>
                </a:solidFill>
                <a:latin typeface="Aptos" pitchFamily="34" charset="0"/>
                <a:ea typeface="Aptos" pitchFamily="34" charset="-122"/>
                <a:cs typeface="Aptos" pitchFamily="34" charset="-120"/>
              </a:rPr>
              <a:t>The practical challenge is designing governance that protects patients while allowing appropriate care coordination and data use.</a:t>
            </a:r>
            <a:endParaRPr lang="en-US" sz="108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6F8FA"/>
        </a:solidFill>
        <a:effectLst/>
      </p:bgPr>
    </p:bg>
    <p:spTree>
      <p:nvGrpSpPr>
        <p:cNvPr id="1" name="">
          <a:extLst>
            <a:ext uri="{FF2B5EF4-FFF2-40B4-BE49-F238E27FC236}">
              <a16:creationId xmlns:a16="http://schemas.microsoft.com/office/drawing/2014/main" id="{9F81F3C1-C1C6-9B63-8030-5823F9028E70}"/>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4EED4126-931E-B2CC-6131-8C2CF1EE1E81}"/>
              </a:ext>
            </a:extLst>
          </p:cNvPr>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a:extLst>
              <a:ext uri="{FF2B5EF4-FFF2-40B4-BE49-F238E27FC236}">
                <a16:creationId xmlns:a16="http://schemas.microsoft.com/office/drawing/2014/main" id="{17DCE81E-7322-0090-107A-15CD627EDF3E}"/>
              </a:ext>
            </a:extLst>
          </p:cNvPr>
          <p:cNvSpPr/>
          <p:nvPr/>
        </p:nvSpPr>
        <p:spPr>
          <a:xfrm>
            <a:off x="548640" y="530352"/>
            <a:ext cx="10972800" cy="512064"/>
          </a:xfrm>
          <a:prstGeom prst="rect">
            <a:avLst/>
          </a:prstGeom>
          <a:noFill/>
          <a:ln/>
        </p:spPr>
        <p:txBody>
          <a:bodyPr wrap="square" lIns="0" tIns="0" rIns="0" bIns="0" rtlCol="0" anchor="ctr"/>
          <a:lstStyle/>
          <a:p>
            <a:r>
              <a:rPr lang="en-US" sz="2400" b="1" dirty="0">
                <a:solidFill>
                  <a:srgbClr val="0B1F33"/>
                </a:solidFill>
                <a:latin typeface="Aptos Display" pitchFamily="34" charset="0"/>
                <a:ea typeface="Aptos Display" pitchFamily="34" charset="-122"/>
                <a:cs typeface="Aptos Display" pitchFamily="34" charset="-120"/>
              </a:rPr>
              <a:t>Scenario 4: Court/custody Request</a:t>
            </a:r>
            <a:endParaRPr lang="en-US" sz="2400" dirty="0"/>
          </a:p>
        </p:txBody>
      </p:sp>
      <p:sp>
        <p:nvSpPr>
          <p:cNvPr id="4" name="Shape 2">
            <a:extLst>
              <a:ext uri="{FF2B5EF4-FFF2-40B4-BE49-F238E27FC236}">
                <a16:creationId xmlns:a16="http://schemas.microsoft.com/office/drawing/2014/main" id="{DAD35F60-936B-B1C3-8A29-195ED3749B6F}"/>
              </a:ext>
            </a:extLst>
          </p:cNvPr>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a:extLst>
              <a:ext uri="{FF2B5EF4-FFF2-40B4-BE49-F238E27FC236}">
                <a16:creationId xmlns:a16="http://schemas.microsoft.com/office/drawing/2014/main" id="{70F7500A-7F68-EEC5-4AC4-1D9BFAE80C4D}"/>
              </a:ext>
            </a:extLst>
          </p:cNvPr>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a:extLst>
              <a:ext uri="{FF2B5EF4-FFF2-40B4-BE49-F238E27FC236}">
                <a16:creationId xmlns:a16="http://schemas.microsoft.com/office/drawing/2014/main" id="{D98305C7-69AC-5BA0-2FEA-25191DAB90A4}"/>
              </a:ext>
            </a:extLst>
          </p:cNvPr>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a:extLst>
              <a:ext uri="{FF2B5EF4-FFF2-40B4-BE49-F238E27FC236}">
                <a16:creationId xmlns:a16="http://schemas.microsoft.com/office/drawing/2014/main" id="{5C0D812D-929A-21A9-6D86-93BF8B091104}"/>
              </a:ext>
            </a:extLst>
          </p:cNvPr>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a:extLst>
              <a:ext uri="{FF2B5EF4-FFF2-40B4-BE49-F238E27FC236}">
                <a16:creationId xmlns:a16="http://schemas.microsoft.com/office/drawing/2014/main" id="{D0EEF140-E1EE-585D-1D73-1FAAB505FD67}"/>
              </a:ext>
            </a:extLst>
          </p:cNvPr>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17</a:t>
            </a:r>
            <a:endParaRPr lang="en-US" sz="850" dirty="0"/>
          </a:p>
        </p:txBody>
      </p:sp>
      <p:sp>
        <p:nvSpPr>
          <p:cNvPr id="9" name="Shape 7">
            <a:extLst>
              <a:ext uri="{FF2B5EF4-FFF2-40B4-BE49-F238E27FC236}">
                <a16:creationId xmlns:a16="http://schemas.microsoft.com/office/drawing/2014/main" id="{50E1D67B-59AC-E13B-6FC9-3F9D5FA6CFD2}"/>
              </a:ext>
            </a:extLst>
          </p:cNvPr>
          <p:cNvSpPr/>
          <p:nvPr/>
        </p:nvSpPr>
        <p:spPr>
          <a:xfrm>
            <a:off x="731520" y="1353311"/>
            <a:ext cx="10972800" cy="3419851"/>
          </a:xfrm>
          <a:prstGeom prst="roundRect">
            <a:avLst>
              <a:gd name="adj" fmla="val 8197"/>
            </a:avLst>
          </a:prstGeom>
          <a:solidFill>
            <a:srgbClr val="102A43"/>
          </a:solidFill>
          <a:ln w="10160">
            <a:solidFill>
              <a:srgbClr val="102A43"/>
            </a:solidFill>
            <a:prstDash val="solid"/>
          </a:ln>
          <a:effectLst>
            <a:outerShdw blurRad="12700" dist="50800" dir="2700000" algn="bl" rotWithShape="0">
              <a:srgbClr val="000000">
                <a:alpha val="10000"/>
              </a:srgbClr>
            </a:outerShdw>
          </a:effectLst>
        </p:spPr>
        <p:txBody>
          <a:bodyPr/>
          <a:lstStyle/>
          <a:p>
            <a:endParaRPr lang="en-US"/>
          </a:p>
        </p:txBody>
      </p:sp>
      <p:sp>
        <p:nvSpPr>
          <p:cNvPr id="10" name="Text 8">
            <a:extLst>
              <a:ext uri="{FF2B5EF4-FFF2-40B4-BE49-F238E27FC236}">
                <a16:creationId xmlns:a16="http://schemas.microsoft.com/office/drawing/2014/main" id="{DEA36791-5FF5-65D5-3A01-BBB7D5A289E6}"/>
              </a:ext>
            </a:extLst>
          </p:cNvPr>
          <p:cNvSpPr/>
          <p:nvPr/>
        </p:nvSpPr>
        <p:spPr>
          <a:xfrm>
            <a:off x="1024128" y="1627631"/>
            <a:ext cx="10378440" cy="1348959"/>
          </a:xfrm>
          <a:prstGeom prst="rect">
            <a:avLst/>
          </a:prstGeom>
          <a:noFill/>
          <a:ln/>
        </p:spPr>
        <p:txBody>
          <a:bodyPr wrap="square" lIns="0" tIns="0" rIns="0" bIns="0" rtlCol="0" anchor="ctr">
            <a:noAutofit/>
          </a:bodyPr>
          <a:lstStyle/>
          <a:p>
            <a:r>
              <a:rPr lang="en-US" sz="3600" b="1" dirty="0">
                <a:solidFill>
                  <a:srgbClr val="FFFFFF"/>
                </a:solidFill>
                <a:latin typeface="Aptos Display" pitchFamily="34" charset="0"/>
                <a:ea typeface="Aptos Display" pitchFamily="34" charset="-122"/>
                <a:cs typeface="Aptos Display" pitchFamily="34" charset="-120"/>
              </a:rPr>
              <a:t>A court representative asks whether an individual continues to participate successfully in a Part 2 program for a child-custody evaluation.</a:t>
            </a:r>
            <a:endParaRPr lang="en-US" sz="3600" dirty="0"/>
          </a:p>
        </p:txBody>
      </p:sp>
      <p:sp>
        <p:nvSpPr>
          <p:cNvPr id="11" name="Text 9">
            <a:extLst>
              <a:ext uri="{FF2B5EF4-FFF2-40B4-BE49-F238E27FC236}">
                <a16:creationId xmlns:a16="http://schemas.microsoft.com/office/drawing/2014/main" id="{DAE39203-5E53-E192-46B0-8CCFCB43E745}"/>
              </a:ext>
            </a:extLst>
          </p:cNvPr>
          <p:cNvSpPr/>
          <p:nvPr/>
        </p:nvSpPr>
        <p:spPr>
          <a:xfrm>
            <a:off x="1024128" y="3287486"/>
            <a:ext cx="10378440" cy="957942"/>
          </a:xfrm>
          <a:prstGeom prst="rect">
            <a:avLst/>
          </a:prstGeom>
          <a:noFill/>
          <a:ln/>
        </p:spPr>
        <p:txBody>
          <a:bodyPr wrap="square" lIns="0" tIns="0" rIns="0" bIns="0" rtlCol="0" anchor="ctr"/>
          <a:lstStyle/>
          <a:p>
            <a:r>
              <a:rPr lang="en-US" sz="2800" dirty="0">
                <a:solidFill>
                  <a:srgbClr val="DDECF2"/>
                </a:solidFill>
                <a:latin typeface="Aptos" pitchFamily="34" charset="0"/>
                <a:ea typeface="Aptos" pitchFamily="34" charset="-122"/>
                <a:cs typeface="Aptos" pitchFamily="34" charset="-120"/>
              </a:rPr>
              <a:t>Does court-ordered treatment change the permissions needed?</a:t>
            </a:r>
            <a:endParaRPr lang="en-US" sz="2800" dirty="0"/>
          </a:p>
        </p:txBody>
      </p:sp>
      <p:sp>
        <p:nvSpPr>
          <p:cNvPr id="22" name="Text 20">
            <a:extLst>
              <a:ext uri="{FF2B5EF4-FFF2-40B4-BE49-F238E27FC236}">
                <a16:creationId xmlns:a16="http://schemas.microsoft.com/office/drawing/2014/main" id="{954C3D77-423E-59B6-9DAA-DCAD97657C1E}"/>
              </a:ext>
            </a:extLst>
          </p:cNvPr>
          <p:cNvSpPr/>
          <p:nvPr/>
        </p:nvSpPr>
        <p:spPr>
          <a:xfrm>
            <a:off x="1143000" y="5669280"/>
            <a:ext cx="9875520" cy="201168"/>
          </a:xfrm>
          <a:prstGeom prst="rect">
            <a:avLst/>
          </a:prstGeom>
          <a:noFill/>
          <a:ln/>
        </p:spPr>
        <p:txBody>
          <a:bodyPr wrap="square" lIns="0" tIns="0" rIns="0" bIns="0" rtlCol="0" anchor="ctr"/>
          <a:lstStyle/>
          <a:p>
            <a:pPr marL="0" indent="0" algn="ctr">
              <a:buNone/>
            </a:pPr>
            <a:endParaRPr lang="en-US" sz="1000" dirty="0"/>
          </a:p>
        </p:txBody>
      </p:sp>
    </p:spTree>
    <p:extLst>
      <p:ext uri="{BB962C8B-B14F-4D97-AF65-F5344CB8AC3E}">
        <p14:creationId xmlns:p14="http://schemas.microsoft.com/office/powerpoint/2010/main" val="20992788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6F8FA"/>
        </a:solidFill>
        <a:effectLst/>
      </p:bgPr>
    </p:bg>
    <p:spTree>
      <p:nvGrpSpPr>
        <p:cNvPr id="1" name="">
          <a:extLst>
            <a:ext uri="{FF2B5EF4-FFF2-40B4-BE49-F238E27FC236}">
              <a16:creationId xmlns:a16="http://schemas.microsoft.com/office/drawing/2014/main" id="{411D68C6-DC36-D815-337A-BD72AD4E8B10}"/>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E018C91E-556D-5CAF-575D-D77EBD208A17}"/>
              </a:ext>
            </a:extLst>
          </p:cNvPr>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a:extLst>
              <a:ext uri="{FF2B5EF4-FFF2-40B4-BE49-F238E27FC236}">
                <a16:creationId xmlns:a16="http://schemas.microsoft.com/office/drawing/2014/main" id="{B3758043-FDAC-5D05-4B45-A92EA623C0D2}"/>
              </a:ext>
            </a:extLst>
          </p:cNvPr>
          <p:cNvSpPr/>
          <p:nvPr/>
        </p:nvSpPr>
        <p:spPr>
          <a:xfrm>
            <a:off x="548640" y="530352"/>
            <a:ext cx="10972800" cy="512064"/>
          </a:xfrm>
          <a:prstGeom prst="rect">
            <a:avLst/>
          </a:prstGeom>
          <a:noFill/>
          <a:ln/>
        </p:spPr>
        <p:txBody>
          <a:bodyPr wrap="square" lIns="0" tIns="0" rIns="0" bIns="0" rtlCol="0" anchor="ctr"/>
          <a:lstStyle/>
          <a:p>
            <a:r>
              <a:rPr lang="en-US" sz="2400" b="1" dirty="0">
                <a:solidFill>
                  <a:srgbClr val="0B1F33"/>
                </a:solidFill>
                <a:latin typeface="Aptos Display" pitchFamily="34" charset="0"/>
                <a:ea typeface="Aptos Display" pitchFamily="34" charset="-122"/>
                <a:cs typeface="Aptos Display" pitchFamily="34" charset="-120"/>
              </a:rPr>
              <a:t>Scenario 5: Impact on Treatment of not getting a Part 2 Consent</a:t>
            </a:r>
            <a:endParaRPr lang="en-US" sz="2400" dirty="0"/>
          </a:p>
        </p:txBody>
      </p:sp>
      <p:sp>
        <p:nvSpPr>
          <p:cNvPr id="4" name="Shape 2">
            <a:extLst>
              <a:ext uri="{FF2B5EF4-FFF2-40B4-BE49-F238E27FC236}">
                <a16:creationId xmlns:a16="http://schemas.microsoft.com/office/drawing/2014/main" id="{70F78D95-EB94-21B5-C289-64303E02CF4C}"/>
              </a:ext>
            </a:extLst>
          </p:cNvPr>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a:extLst>
              <a:ext uri="{FF2B5EF4-FFF2-40B4-BE49-F238E27FC236}">
                <a16:creationId xmlns:a16="http://schemas.microsoft.com/office/drawing/2014/main" id="{18FFDF1A-7EA2-879D-C02B-95DD426D0E2D}"/>
              </a:ext>
            </a:extLst>
          </p:cNvPr>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a:extLst>
              <a:ext uri="{FF2B5EF4-FFF2-40B4-BE49-F238E27FC236}">
                <a16:creationId xmlns:a16="http://schemas.microsoft.com/office/drawing/2014/main" id="{F328AA0D-AA5D-335F-25C0-58B429CB465B}"/>
              </a:ext>
            </a:extLst>
          </p:cNvPr>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a:extLst>
              <a:ext uri="{FF2B5EF4-FFF2-40B4-BE49-F238E27FC236}">
                <a16:creationId xmlns:a16="http://schemas.microsoft.com/office/drawing/2014/main" id="{7B7A63F7-FC0B-AA0E-D911-FA0E7C4DF704}"/>
              </a:ext>
            </a:extLst>
          </p:cNvPr>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a:extLst>
              <a:ext uri="{FF2B5EF4-FFF2-40B4-BE49-F238E27FC236}">
                <a16:creationId xmlns:a16="http://schemas.microsoft.com/office/drawing/2014/main" id="{58F3FF91-34F1-149B-05EB-243324DD3225}"/>
              </a:ext>
            </a:extLst>
          </p:cNvPr>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17</a:t>
            </a:r>
            <a:endParaRPr lang="en-US" sz="850" dirty="0"/>
          </a:p>
        </p:txBody>
      </p:sp>
      <p:sp>
        <p:nvSpPr>
          <p:cNvPr id="9" name="Shape 7">
            <a:extLst>
              <a:ext uri="{FF2B5EF4-FFF2-40B4-BE49-F238E27FC236}">
                <a16:creationId xmlns:a16="http://schemas.microsoft.com/office/drawing/2014/main" id="{F7D8EFC0-8ACC-4A16-634B-BA0421976A94}"/>
              </a:ext>
            </a:extLst>
          </p:cNvPr>
          <p:cNvSpPr/>
          <p:nvPr/>
        </p:nvSpPr>
        <p:spPr>
          <a:xfrm>
            <a:off x="739140" y="1325705"/>
            <a:ext cx="10972800" cy="4883247"/>
          </a:xfrm>
          <a:prstGeom prst="roundRect">
            <a:avLst>
              <a:gd name="adj" fmla="val 8197"/>
            </a:avLst>
          </a:prstGeom>
          <a:solidFill>
            <a:srgbClr val="102A43"/>
          </a:solidFill>
          <a:ln w="10160">
            <a:solidFill>
              <a:srgbClr val="102A43"/>
            </a:solidFill>
            <a:prstDash val="solid"/>
          </a:ln>
          <a:effectLst>
            <a:outerShdw blurRad="12700" dist="50800" dir="2700000" algn="bl" rotWithShape="0">
              <a:srgbClr val="000000">
                <a:alpha val="10000"/>
              </a:srgbClr>
            </a:outerShdw>
          </a:effectLst>
        </p:spPr>
        <p:txBody>
          <a:bodyPr/>
          <a:lstStyle/>
          <a:p>
            <a:endParaRPr lang="en-US" dirty="0"/>
          </a:p>
        </p:txBody>
      </p:sp>
      <p:sp>
        <p:nvSpPr>
          <p:cNvPr id="10" name="Text 8">
            <a:extLst>
              <a:ext uri="{FF2B5EF4-FFF2-40B4-BE49-F238E27FC236}">
                <a16:creationId xmlns:a16="http://schemas.microsoft.com/office/drawing/2014/main" id="{2859DF0F-AB5A-0257-98BE-5414585B371D}"/>
              </a:ext>
            </a:extLst>
          </p:cNvPr>
          <p:cNvSpPr/>
          <p:nvPr/>
        </p:nvSpPr>
        <p:spPr>
          <a:xfrm>
            <a:off x="1074420" y="1915667"/>
            <a:ext cx="10378440" cy="1348959"/>
          </a:xfrm>
          <a:prstGeom prst="rect">
            <a:avLst/>
          </a:prstGeom>
          <a:noFill/>
          <a:ln/>
        </p:spPr>
        <p:txBody>
          <a:bodyPr wrap="square" lIns="0" tIns="0" rIns="0" bIns="0" rtlCol="0" anchor="ctr">
            <a:noAutofit/>
          </a:bodyPr>
          <a:lstStyle/>
          <a:p>
            <a:r>
              <a:rPr lang="en-US" sz="3200" b="1" dirty="0">
                <a:solidFill>
                  <a:srgbClr val="FFFFFF"/>
                </a:solidFill>
                <a:latin typeface="Aptos Display" pitchFamily="34" charset="0"/>
              </a:rPr>
              <a:t>A patient receives treatment from a hospital’s Part 2 Program, but the patient will not sign a Part 2 consent.  The patient also receives treatment from other physicians employed by the hospital and independent community physicians.   </a:t>
            </a:r>
            <a:endParaRPr lang="en-US" sz="3200" dirty="0"/>
          </a:p>
        </p:txBody>
      </p:sp>
      <p:sp>
        <p:nvSpPr>
          <p:cNvPr id="11" name="Text 9">
            <a:extLst>
              <a:ext uri="{FF2B5EF4-FFF2-40B4-BE49-F238E27FC236}">
                <a16:creationId xmlns:a16="http://schemas.microsoft.com/office/drawing/2014/main" id="{F79A82FD-25DA-9555-6747-6DE1A064D12E}"/>
              </a:ext>
            </a:extLst>
          </p:cNvPr>
          <p:cNvSpPr/>
          <p:nvPr/>
        </p:nvSpPr>
        <p:spPr>
          <a:xfrm>
            <a:off x="1394460" y="3920599"/>
            <a:ext cx="10378440" cy="1992956"/>
          </a:xfrm>
          <a:prstGeom prst="rect">
            <a:avLst/>
          </a:prstGeom>
          <a:noFill/>
          <a:ln/>
        </p:spPr>
        <p:txBody>
          <a:bodyPr wrap="square" lIns="0" tIns="0" rIns="0" bIns="0" rtlCol="0" anchor="ctr"/>
          <a:lstStyle/>
          <a:p>
            <a:pPr marL="457200" indent="-457200">
              <a:buFont typeface="Arial" panose="020B0604020202020204" pitchFamily="34" charset="0"/>
              <a:buChar char="•"/>
            </a:pPr>
            <a:r>
              <a:rPr lang="en-US" sz="2800" dirty="0">
                <a:solidFill>
                  <a:srgbClr val="DDECF2"/>
                </a:solidFill>
                <a:latin typeface="Aptos" pitchFamily="34" charset="0"/>
              </a:rPr>
              <a:t>A non-Part 2 provider employed by the hospital views the Part 2 records. Is this ok?  What about an independent provider?</a:t>
            </a:r>
          </a:p>
          <a:p>
            <a:pPr marL="457200" indent="-457200">
              <a:buFont typeface="Arial" panose="020B0604020202020204" pitchFamily="34" charset="0"/>
              <a:buChar char="•"/>
            </a:pPr>
            <a:endParaRPr lang="en-US" sz="2800" dirty="0">
              <a:solidFill>
                <a:srgbClr val="DDECF2"/>
              </a:solidFill>
              <a:latin typeface="Aptos" pitchFamily="34" charset="0"/>
            </a:endParaRPr>
          </a:p>
          <a:p>
            <a:pPr marL="457200" indent="-457200">
              <a:buFont typeface="Arial" panose="020B0604020202020204" pitchFamily="34" charset="0"/>
              <a:buChar char="•"/>
            </a:pPr>
            <a:r>
              <a:rPr lang="en-US" sz="2800" dirty="0">
                <a:solidFill>
                  <a:srgbClr val="DDECF2"/>
                </a:solidFill>
                <a:latin typeface="Aptos" pitchFamily="34" charset="0"/>
              </a:rPr>
              <a:t>The patient is on vacation, and a treating doctor accesses the Part record through an HIE.  Is this ok?</a:t>
            </a:r>
          </a:p>
        </p:txBody>
      </p:sp>
      <p:sp>
        <p:nvSpPr>
          <p:cNvPr id="22" name="Text 20">
            <a:extLst>
              <a:ext uri="{FF2B5EF4-FFF2-40B4-BE49-F238E27FC236}">
                <a16:creationId xmlns:a16="http://schemas.microsoft.com/office/drawing/2014/main" id="{9717756F-3F37-F980-DB6A-CD45679A4AFD}"/>
              </a:ext>
            </a:extLst>
          </p:cNvPr>
          <p:cNvSpPr/>
          <p:nvPr/>
        </p:nvSpPr>
        <p:spPr>
          <a:xfrm>
            <a:off x="1143000" y="5669280"/>
            <a:ext cx="9875520" cy="201168"/>
          </a:xfrm>
          <a:prstGeom prst="rect">
            <a:avLst/>
          </a:prstGeom>
          <a:noFill/>
          <a:ln/>
        </p:spPr>
        <p:txBody>
          <a:bodyPr wrap="square" lIns="0" tIns="0" rIns="0" bIns="0" rtlCol="0" anchor="ctr"/>
          <a:lstStyle/>
          <a:p>
            <a:pPr marL="0" indent="0" algn="ctr">
              <a:buNone/>
            </a:pPr>
            <a:endParaRPr lang="en-US" sz="1000" dirty="0"/>
          </a:p>
        </p:txBody>
      </p:sp>
    </p:spTree>
    <p:extLst>
      <p:ext uri="{BB962C8B-B14F-4D97-AF65-F5344CB8AC3E}">
        <p14:creationId xmlns:p14="http://schemas.microsoft.com/office/powerpoint/2010/main" val="420656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1">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Key takeaways for privacy and security teams</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21</a:t>
            </a:r>
            <a:endParaRPr lang="en-US" sz="850" dirty="0"/>
          </a:p>
        </p:txBody>
      </p:sp>
      <p:sp>
        <p:nvSpPr>
          <p:cNvPr id="9" name="Shape 7"/>
          <p:cNvSpPr/>
          <p:nvPr/>
        </p:nvSpPr>
        <p:spPr>
          <a:xfrm>
            <a:off x="731520" y="1389888"/>
            <a:ext cx="3520440" cy="1828800"/>
          </a:xfrm>
          <a:prstGeom prst="roundRect">
            <a:avLst>
              <a:gd name="adj" fmla="val 5000"/>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10" name="Shape 8"/>
          <p:cNvSpPr/>
          <p:nvPr/>
        </p:nvSpPr>
        <p:spPr>
          <a:xfrm>
            <a:off x="914400" y="1554480"/>
            <a:ext cx="96012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11" name="Text 9"/>
          <p:cNvSpPr/>
          <p:nvPr/>
        </p:nvSpPr>
        <p:spPr>
          <a:xfrm>
            <a:off x="987552" y="1623060"/>
            <a:ext cx="81381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Takeaway</a:t>
            </a:r>
            <a:endParaRPr lang="en-US" sz="720" dirty="0"/>
          </a:p>
        </p:txBody>
      </p:sp>
      <p:sp>
        <p:nvSpPr>
          <p:cNvPr id="12" name="Text 10"/>
          <p:cNvSpPr/>
          <p:nvPr/>
        </p:nvSpPr>
        <p:spPr>
          <a:xfrm>
            <a:off x="960120" y="1920240"/>
            <a:ext cx="3063240" cy="320040"/>
          </a:xfrm>
          <a:prstGeom prst="rect">
            <a:avLst/>
          </a:prstGeom>
          <a:noFill/>
          <a:ln/>
        </p:spPr>
        <p:txBody>
          <a:bodyPr wrap="square" lIns="0" tIns="0" rIns="0" bIns="0" rtlCol="0" anchor="ctr"/>
          <a:lstStyle/>
          <a:p>
            <a:pPr marL="0" indent="0">
              <a:buNone/>
            </a:pPr>
            <a:r>
              <a:rPr lang="en-US" sz="1400" b="1" dirty="0">
                <a:solidFill>
                  <a:srgbClr val="0B1F33"/>
                </a:solidFill>
                <a:latin typeface="Aptos Display" pitchFamily="34" charset="0"/>
                <a:ea typeface="Aptos Display" pitchFamily="34" charset="-122"/>
                <a:cs typeface="Aptos Display" pitchFamily="34" charset="-120"/>
              </a:rPr>
              <a:t>1. Treat Part 2 as a data-governance problem</a:t>
            </a:r>
            <a:endParaRPr lang="en-US" sz="1400" dirty="0"/>
          </a:p>
        </p:txBody>
      </p:sp>
      <p:sp>
        <p:nvSpPr>
          <p:cNvPr id="13" name="Text 11"/>
          <p:cNvSpPr/>
          <p:nvPr/>
        </p:nvSpPr>
        <p:spPr>
          <a:xfrm>
            <a:off x="960120" y="2286000"/>
            <a:ext cx="3063240" cy="822960"/>
          </a:xfrm>
          <a:prstGeom prst="rect">
            <a:avLst/>
          </a:prstGeom>
          <a:noFill/>
          <a:ln/>
        </p:spPr>
        <p:txBody>
          <a:bodyPr wrap="square" lIns="254" tIns="254" rIns="254" bIns="254" rtlCol="0" anchor="t">
            <a:normAutofit/>
          </a:bodyPr>
          <a:lstStyle/>
          <a:p>
            <a:pPr marL="0" indent="0">
              <a:buNone/>
            </a:pPr>
            <a:r>
              <a:rPr lang="en-US" sz="920" dirty="0">
                <a:solidFill>
                  <a:srgbClr val="475569"/>
                </a:solidFill>
                <a:latin typeface="Aptos" pitchFamily="34" charset="0"/>
                <a:ea typeface="Aptos" pitchFamily="34" charset="-122"/>
                <a:cs typeface="Aptos" pitchFamily="34" charset="-120"/>
              </a:rPr>
              <a:t>Forms matter, but the hard work is tracing Part 2 data across EHRs, HIEs, vendors, analytics, legal requests, and breach workflows.</a:t>
            </a:r>
            <a:endParaRPr lang="en-US" sz="920" dirty="0"/>
          </a:p>
        </p:txBody>
      </p:sp>
      <p:sp>
        <p:nvSpPr>
          <p:cNvPr id="14" name="Shape 12"/>
          <p:cNvSpPr/>
          <p:nvPr/>
        </p:nvSpPr>
        <p:spPr>
          <a:xfrm>
            <a:off x="4434840" y="1389888"/>
            <a:ext cx="3520440" cy="1828800"/>
          </a:xfrm>
          <a:prstGeom prst="roundRect">
            <a:avLst>
              <a:gd name="adj" fmla="val 5000"/>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15" name="Shape 13"/>
          <p:cNvSpPr/>
          <p:nvPr/>
        </p:nvSpPr>
        <p:spPr>
          <a:xfrm>
            <a:off x="4617720" y="1554480"/>
            <a:ext cx="96012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16" name="Text 14"/>
          <p:cNvSpPr/>
          <p:nvPr/>
        </p:nvSpPr>
        <p:spPr>
          <a:xfrm>
            <a:off x="4690872" y="1623060"/>
            <a:ext cx="81381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Takeaway</a:t>
            </a:r>
            <a:endParaRPr lang="en-US" sz="720" dirty="0"/>
          </a:p>
        </p:txBody>
      </p:sp>
      <p:sp>
        <p:nvSpPr>
          <p:cNvPr id="17" name="Text 15"/>
          <p:cNvSpPr/>
          <p:nvPr/>
        </p:nvSpPr>
        <p:spPr>
          <a:xfrm>
            <a:off x="4663440" y="1920240"/>
            <a:ext cx="3063240" cy="320040"/>
          </a:xfrm>
          <a:prstGeom prst="rect">
            <a:avLst/>
          </a:prstGeom>
          <a:noFill/>
          <a:ln/>
        </p:spPr>
        <p:txBody>
          <a:bodyPr wrap="square" lIns="0" tIns="0" rIns="0" bIns="0" rtlCol="0" anchor="ctr"/>
          <a:lstStyle/>
          <a:p>
            <a:pPr marL="0" indent="0">
              <a:buNone/>
            </a:pPr>
            <a:r>
              <a:rPr lang="en-US" sz="1400" b="1" dirty="0">
                <a:solidFill>
                  <a:srgbClr val="0B1F33"/>
                </a:solidFill>
                <a:latin typeface="Aptos Display" pitchFamily="34" charset="0"/>
                <a:ea typeface="Aptos Display" pitchFamily="34" charset="-122"/>
                <a:cs typeface="Aptos Display" pitchFamily="34" charset="-120"/>
              </a:rPr>
              <a:t>2. Update consents and notices for real workflows</a:t>
            </a:r>
            <a:endParaRPr lang="en-US" sz="1400" dirty="0"/>
          </a:p>
        </p:txBody>
      </p:sp>
      <p:sp>
        <p:nvSpPr>
          <p:cNvPr id="18" name="Text 16"/>
          <p:cNvSpPr/>
          <p:nvPr/>
        </p:nvSpPr>
        <p:spPr>
          <a:xfrm>
            <a:off x="4663440" y="2286000"/>
            <a:ext cx="3063240" cy="822960"/>
          </a:xfrm>
          <a:prstGeom prst="rect">
            <a:avLst/>
          </a:prstGeom>
          <a:noFill/>
          <a:ln/>
        </p:spPr>
        <p:txBody>
          <a:bodyPr wrap="square" lIns="254" tIns="254" rIns="254" bIns="254" rtlCol="0" anchor="t">
            <a:normAutofit/>
          </a:bodyPr>
          <a:lstStyle/>
          <a:p>
            <a:pPr marL="0" indent="0">
              <a:buNone/>
            </a:pPr>
            <a:r>
              <a:rPr lang="en-US" sz="920" dirty="0">
                <a:solidFill>
                  <a:srgbClr val="475569"/>
                </a:solidFill>
                <a:latin typeface="Aptos" pitchFamily="34" charset="0"/>
                <a:ea typeface="Aptos" pitchFamily="34" charset="-122"/>
                <a:cs typeface="Aptos" pitchFamily="34" charset="-120"/>
              </a:rPr>
              <a:t>TPO consent, redisclosure notices, SUD counseling notes, patient notices, and specific non-TPO disclosures need to fit how the organization actually operates.</a:t>
            </a:r>
            <a:endParaRPr lang="en-US" sz="920" dirty="0"/>
          </a:p>
        </p:txBody>
      </p:sp>
      <p:sp>
        <p:nvSpPr>
          <p:cNvPr id="19" name="Shape 17"/>
          <p:cNvSpPr/>
          <p:nvPr/>
        </p:nvSpPr>
        <p:spPr>
          <a:xfrm>
            <a:off x="8138160" y="1389888"/>
            <a:ext cx="3520440" cy="1828800"/>
          </a:xfrm>
          <a:prstGeom prst="roundRect">
            <a:avLst>
              <a:gd name="adj" fmla="val 5000"/>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20" name="Shape 18"/>
          <p:cNvSpPr/>
          <p:nvPr/>
        </p:nvSpPr>
        <p:spPr>
          <a:xfrm>
            <a:off x="8321040" y="1554480"/>
            <a:ext cx="96012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21" name="Text 19"/>
          <p:cNvSpPr/>
          <p:nvPr/>
        </p:nvSpPr>
        <p:spPr>
          <a:xfrm>
            <a:off x="8394192" y="1623060"/>
            <a:ext cx="81381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Takeaway</a:t>
            </a:r>
            <a:endParaRPr lang="en-US" sz="720" dirty="0"/>
          </a:p>
        </p:txBody>
      </p:sp>
      <p:sp>
        <p:nvSpPr>
          <p:cNvPr id="22" name="Text 20"/>
          <p:cNvSpPr/>
          <p:nvPr/>
        </p:nvSpPr>
        <p:spPr>
          <a:xfrm>
            <a:off x="8366760" y="1920240"/>
            <a:ext cx="3063240" cy="320040"/>
          </a:xfrm>
          <a:prstGeom prst="rect">
            <a:avLst/>
          </a:prstGeom>
          <a:noFill/>
          <a:ln/>
        </p:spPr>
        <p:txBody>
          <a:bodyPr wrap="square" lIns="0" tIns="0" rIns="0" bIns="0" rtlCol="0" anchor="ctr"/>
          <a:lstStyle/>
          <a:p>
            <a:pPr marL="0" indent="0">
              <a:buNone/>
            </a:pPr>
            <a:r>
              <a:rPr lang="en-US" sz="1400" b="1" dirty="0">
                <a:solidFill>
                  <a:srgbClr val="0B1F33"/>
                </a:solidFill>
                <a:latin typeface="Aptos Display" pitchFamily="34" charset="0"/>
                <a:ea typeface="Aptos Display" pitchFamily="34" charset="-122"/>
                <a:cs typeface="Aptos Display" pitchFamily="34" charset="-120"/>
              </a:rPr>
              <a:t>3. Build a legal-request playbook</a:t>
            </a:r>
            <a:endParaRPr lang="en-US" sz="1400" dirty="0"/>
          </a:p>
        </p:txBody>
      </p:sp>
      <p:sp>
        <p:nvSpPr>
          <p:cNvPr id="23" name="Text 21"/>
          <p:cNvSpPr/>
          <p:nvPr/>
        </p:nvSpPr>
        <p:spPr>
          <a:xfrm>
            <a:off x="8366760" y="2286000"/>
            <a:ext cx="3063240" cy="822960"/>
          </a:xfrm>
          <a:prstGeom prst="rect">
            <a:avLst/>
          </a:prstGeom>
          <a:noFill/>
          <a:ln/>
        </p:spPr>
        <p:txBody>
          <a:bodyPr wrap="square" lIns="254" tIns="254" rIns="254" bIns="254" rtlCol="0" anchor="t">
            <a:normAutofit/>
          </a:bodyPr>
          <a:lstStyle/>
          <a:p>
            <a:pPr marL="0" indent="0">
              <a:buNone/>
            </a:pPr>
            <a:r>
              <a:rPr lang="en-US" sz="920" dirty="0">
                <a:solidFill>
                  <a:srgbClr val="475569"/>
                </a:solidFill>
                <a:latin typeface="Aptos" pitchFamily="34" charset="0"/>
                <a:ea typeface="Aptos" pitchFamily="34" charset="-122"/>
                <a:cs typeface="Aptos" pitchFamily="34" charset="-120"/>
              </a:rPr>
              <a:t>Boards, courts, CPS, law enforcement, and employers should not be handled from scratch every time.</a:t>
            </a:r>
          </a:p>
          <a:p>
            <a:pPr marL="0" indent="0">
              <a:buNone/>
            </a:pPr>
            <a:endParaRPr lang="en-US" sz="920" dirty="0">
              <a:solidFill>
                <a:srgbClr val="475569"/>
              </a:solidFill>
              <a:latin typeface="Aptos" pitchFamily="34" charset="0"/>
            </a:endParaRPr>
          </a:p>
          <a:p>
            <a:pPr marL="0" indent="0">
              <a:buNone/>
            </a:pPr>
            <a:r>
              <a:rPr lang="en-US" sz="920" dirty="0">
                <a:solidFill>
                  <a:srgbClr val="475569"/>
                </a:solidFill>
                <a:latin typeface="Aptos" pitchFamily="34" charset="0"/>
              </a:rPr>
              <a:t>Prepare for the eventual OCR inquiry, and not just in connection with a Breach.</a:t>
            </a:r>
            <a:endParaRPr lang="en-US" sz="920" dirty="0"/>
          </a:p>
        </p:txBody>
      </p:sp>
      <p:sp>
        <p:nvSpPr>
          <p:cNvPr id="24" name="Shape 22"/>
          <p:cNvSpPr/>
          <p:nvPr/>
        </p:nvSpPr>
        <p:spPr>
          <a:xfrm>
            <a:off x="1005840" y="3794760"/>
            <a:ext cx="10149840" cy="1508760"/>
          </a:xfrm>
          <a:prstGeom prst="roundRect">
            <a:avLst>
              <a:gd name="adj" fmla="val 7273"/>
            </a:avLst>
          </a:prstGeom>
          <a:solidFill>
            <a:srgbClr val="102A43"/>
          </a:solidFill>
          <a:ln w="12700">
            <a:solidFill>
              <a:srgbClr val="102A43"/>
            </a:solidFill>
            <a:prstDash val="solid"/>
          </a:ln>
        </p:spPr>
        <p:txBody>
          <a:bodyPr/>
          <a:lstStyle/>
          <a:p>
            <a:endParaRPr lang="en-US"/>
          </a:p>
        </p:txBody>
      </p:sp>
      <p:sp>
        <p:nvSpPr>
          <p:cNvPr id="25" name="Text 23"/>
          <p:cNvSpPr/>
          <p:nvPr/>
        </p:nvSpPr>
        <p:spPr>
          <a:xfrm>
            <a:off x="1325880" y="4096512"/>
            <a:ext cx="3291840" cy="228600"/>
          </a:xfrm>
          <a:prstGeom prst="rect">
            <a:avLst/>
          </a:prstGeom>
          <a:noFill/>
          <a:ln/>
        </p:spPr>
        <p:txBody>
          <a:bodyPr wrap="square" lIns="0" tIns="0" rIns="0" bIns="0" rtlCol="0" anchor="ctr"/>
          <a:lstStyle/>
          <a:p>
            <a:pPr marL="0" indent="0">
              <a:buNone/>
            </a:pPr>
            <a:r>
              <a:rPr lang="en-US" sz="900" b="1" dirty="0">
                <a:solidFill>
                  <a:srgbClr val="B7E28A"/>
                </a:solidFill>
                <a:latin typeface="Aptos" pitchFamily="34" charset="0"/>
                <a:ea typeface="Aptos" pitchFamily="34" charset="-122"/>
                <a:cs typeface="Aptos" pitchFamily="34" charset="-120"/>
              </a:rPr>
              <a:t>30-day practical checklist</a:t>
            </a:r>
            <a:endParaRPr lang="en-US" sz="900" dirty="0"/>
          </a:p>
        </p:txBody>
      </p:sp>
      <p:sp>
        <p:nvSpPr>
          <p:cNvPr id="26" name="Text 24"/>
          <p:cNvSpPr/>
          <p:nvPr/>
        </p:nvSpPr>
        <p:spPr>
          <a:xfrm>
            <a:off x="1325880" y="4498848"/>
            <a:ext cx="9464040" cy="502920"/>
          </a:xfrm>
          <a:prstGeom prst="rect">
            <a:avLst/>
          </a:prstGeom>
          <a:noFill/>
          <a:ln/>
        </p:spPr>
        <p:txBody>
          <a:bodyPr wrap="square" lIns="0" tIns="0" rIns="0" bIns="0" rtlCol="0" anchor="ctr">
            <a:normAutofit/>
          </a:bodyPr>
          <a:lstStyle/>
          <a:p>
            <a:pPr marL="0" indent="0" algn="ctr">
              <a:buNone/>
            </a:pPr>
            <a:r>
              <a:rPr lang="en-US" sz="1560" b="1" dirty="0">
                <a:solidFill>
                  <a:srgbClr val="FFFFFF"/>
                </a:solidFill>
                <a:latin typeface="Aptos Display" pitchFamily="34" charset="0"/>
                <a:ea typeface="Aptos Display" pitchFamily="34" charset="-122"/>
                <a:cs typeface="Aptos Display" pitchFamily="34" charset="-120"/>
              </a:rPr>
              <a:t>1. Refresh consent templates   2. Map Part 2 data flows   3. Confirm SUD counseling notes workflow   4. Update notices   5. Train legal-request intake   6. Test breach response</a:t>
            </a:r>
            <a:endParaRPr lang="en-US" sz="1560" dirty="0"/>
          </a:p>
        </p:txBody>
      </p:sp>
      <p:sp>
        <p:nvSpPr>
          <p:cNvPr id="27" name="Text 25"/>
          <p:cNvSpPr/>
          <p:nvPr/>
        </p:nvSpPr>
        <p:spPr>
          <a:xfrm>
            <a:off x="1828800" y="5742432"/>
            <a:ext cx="8412480" cy="274320"/>
          </a:xfrm>
          <a:prstGeom prst="rect">
            <a:avLst/>
          </a:prstGeom>
          <a:noFill/>
          <a:ln/>
        </p:spPr>
        <p:txBody>
          <a:bodyPr wrap="square" lIns="0" tIns="0" rIns="0" bIns="0" rtlCol="0" anchor="ctr"/>
          <a:lstStyle/>
          <a:p>
            <a:pPr marL="0" indent="0" algn="ctr">
              <a:buNone/>
            </a:pPr>
            <a:endParaRPr lang="en-US" sz="15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Panelists</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03</a:t>
            </a:r>
            <a:endParaRPr lang="en-US" sz="850" dirty="0"/>
          </a:p>
        </p:txBody>
      </p:sp>
      <p:sp>
        <p:nvSpPr>
          <p:cNvPr id="9" name="Shape 7"/>
          <p:cNvSpPr/>
          <p:nvPr/>
        </p:nvSpPr>
        <p:spPr>
          <a:xfrm>
            <a:off x="868680" y="1593342"/>
            <a:ext cx="5166360" cy="1298448"/>
          </a:xfrm>
          <a:prstGeom prst="roundRect">
            <a:avLst>
              <a:gd name="adj" fmla="val 7042"/>
            </a:avLst>
          </a:prstGeom>
          <a:solidFill>
            <a:srgbClr val="FFFFFF"/>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solid"/>
          </a:ln>
          <a:effectLst>
            <a:outerShdw blurRad="12700" dist="50800" dir="2700000" algn="bl" rotWithShape="0">
              <a:srgbClr val="000000">
                <a:alpha val="10000"/>
              </a:srgbClr>
            </a:outerShdw>
          </a:effectLst>
        </p:spPr>
        <p:txBody>
          <a:bodyPr/>
          <a:lstStyle/>
          <a:p>
            <a:endParaRPr lang="en-US" dirty="0"/>
          </a:p>
        </p:txBody>
      </p:sp>
      <p:sp>
        <p:nvSpPr>
          <p:cNvPr id="10" name="Shape 8"/>
          <p:cNvSpPr/>
          <p:nvPr/>
        </p:nvSpPr>
        <p:spPr>
          <a:xfrm>
            <a:off x="996696" y="1728216"/>
            <a:ext cx="347472" cy="347472"/>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2700">
            <a:solidFill>
              <a:srgbClr val="147C7C"/>
            </a:solidFill>
            <a:prstDash val="solid"/>
          </a:ln>
        </p:spPr>
        <p:txBody>
          <a:bodyPr/>
          <a:lstStyle/>
          <a:p>
            <a:endParaRPr lang="en-US"/>
          </a:p>
        </p:txBody>
      </p:sp>
      <p:sp>
        <p:nvSpPr>
          <p:cNvPr id="11" name="Text 9"/>
          <p:cNvSpPr/>
          <p:nvPr/>
        </p:nvSpPr>
        <p:spPr>
          <a:xfrm>
            <a:off x="996696" y="1778508"/>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1</a:t>
            </a:r>
            <a:endParaRPr lang="en-US" sz="1000" dirty="0"/>
          </a:p>
        </p:txBody>
      </p:sp>
      <p:sp>
        <p:nvSpPr>
          <p:cNvPr id="12" name="Text 10"/>
          <p:cNvSpPr/>
          <p:nvPr/>
        </p:nvSpPr>
        <p:spPr>
          <a:xfrm>
            <a:off x="1463040" y="1737360"/>
            <a:ext cx="4297680" cy="274320"/>
          </a:xfrm>
          <a:prstGeom prst="rect">
            <a:avLst/>
          </a:prstGeom>
          <a:noFill/>
          <a:ln/>
        </p:spPr>
        <p:txBody>
          <a:bodyPr wrap="square" lIns="0" tIns="0" rIns="0" bIns="0" rtlCol="0" anchor="ctr"/>
          <a:lstStyle/>
          <a:p>
            <a:pPr marL="0" indent="0">
              <a:buNone/>
            </a:pPr>
            <a:r>
              <a:rPr lang="en-US" sz="1450" b="1" dirty="0">
                <a:solidFill>
                  <a:srgbClr val="0B1F33"/>
                </a:solidFill>
                <a:latin typeface="Aptos Display" pitchFamily="34" charset="0"/>
                <a:ea typeface="Aptos Display" pitchFamily="34" charset="-122"/>
                <a:cs typeface="Aptos Display" pitchFamily="34" charset="-120"/>
              </a:rPr>
              <a:t>Brad Rostolsky</a:t>
            </a:r>
            <a:endParaRPr lang="en-US" sz="1450" dirty="0"/>
          </a:p>
        </p:txBody>
      </p:sp>
      <p:sp>
        <p:nvSpPr>
          <p:cNvPr id="13" name="Text 11"/>
          <p:cNvSpPr/>
          <p:nvPr/>
        </p:nvSpPr>
        <p:spPr>
          <a:xfrm>
            <a:off x="1463040" y="2075688"/>
            <a:ext cx="4297680" cy="201168"/>
          </a:xfrm>
          <a:prstGeom prst="rect">
            <a:avLst/>
          </a:prstGeom>
          <a:noFill/>
          <a:ln/>
        </p:spPr>
        <p:txBody>
          <a:bodyPr wrap="square" lIns="0" tIns="0" rIns="0" bIns="0" rtlCol="0" anchor="ctr"/>
          <a:lstStyle/>
          <a:p>
            <a:pPr marL="0" indent="0">
              <a:buNone/>
            </a:pPr>
            <a:r>
              <a:rPr lang="en-US" sz="1000" dirty="0">
                <a:latin typeface="Arial" panose="020B0604020202020204" pitchFamily="34" charset="0"/>
                <a:ea typeface="Aptos" pitchFamily="34" charset="-122"/>
                <a:cs typeface="Arial" panose="020B0604020202020204" pitchFamily="34" charset="0"/>
              </a:rPr>
              <a:t>Greenberg Traurig</a:t>
            </a:r>
            <a:endParaRPr lang="en-US" sz="1000" dirty="0">
              <a:latin typeface="Arial" panose="020B0604020202020204" pitchFamily="34" charset="0"/>
              <a:cs typeface="Arial" panose="020B0604020202020204" pitchFamily="34" charset="0"/>
            </a:endParaRPr>
          </a:p>
        </p:txBody>
      </p:sp>
      <p:sp>
        <p:nvSpPr>
          <p:cNvPr id="14" name="Text 12"/>
          <p:cNvSpPr/>
          <p:nvPr/>
        </p:nvSpPr>
        <p:spPr>
          <a:xfrm>
            <a:off x="1463040" y="2340864"/>
            <a:ext cx="4297680" cy="237744"/>
          </a:xfrm>
          <a:prstGeom prst="rect">
            <a:avLst/>
          </a:prstGeom>
          <a:noFill/>
          <a:ln/>
        </p:spPr>
        <p:txBody>
          <a:bodyPr wrap="square" lIns="0" tIns="0" rIns="0" bIns="0" rtlCol="0" anchor="ctr"/>
          <a:lstStyle/>
          <a:p>
            <a:pPr marL="0" indent="0">
              <a:buNone/>
            </a:pPr>
            <a:endParaRPr lang="en-US" sz="910" dirty="0"/>
          </a:p>
        </p:txBody>
      </p:sp>
      <p:sp>
        <p:nvSpPr>
          <p:cNvPr id="15" name="Shape 13"/>
          <p:cNvSpPr/>
          <p:nvPr/>
        </p:nvSpPr>
        <p:spPr>
          <a:xfrm>
            <a:off x="6414951" y="1560576"/>
            <a:ext cx="5166360" cy="1298448"/>
          </a:xfrm>
          <a:prstGeom prst="roundRect">
            <a:avLst>
              <a:gd name="adj" fmla="val 7042"/>
            </a:avLst>
          </a:prstGeom>
          <a:solidFill>
            <a:srgbClr val="FFFFFF"/>
          </a:solidFill>
          <a:ln w="1016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solid"/>
          </a:ln>
          <a:effectLst>
            <a:outerShdw blurRad="12700" dist="50800" dir="2700000" algn="bl" rotWithShape="0">
              <a:srgbClr val="000000">
                <a:alpha val="10000"/>
              </a:srgbClr>
            </a:outerShdw>
          </a:effectLst>
        </p:spPr>
        <p:txBody>
          <a:bodyPr/>
          <a:lstStyle/>
          <a:p>
            <a:endParaRPr lang="en-US" dirty="0"/>
          </a:p>
        </p:txBody>
      </p:sp>
      <p:sp>
        <p:nvSpPr>
          <p:cNvPr id="16" name="Shape 14"/>
          <p:cNvSpPr/>
          <p:nvPr/>
        </p:nvSpPr>
        <p:spPr>
          <a:xfrm>
            <a:off x="6620256" y="1728216"/>
            <a:ext cx="347472" cy="347472"/>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2700">
            <a:solidFill>
              <a:srgbClr val="1D4E89"/>
            </a:solidFill>
            <a:prstDash val="solid"/>
          </a:ln>
        </p:spPr>
        <p:txBody>
          <a:bodyPr/>
          <a:lstStyle/>
          <a:p>
            <a:endParaRPr lang="en-US"/>
          </a:p>
        </p:txBody>
      </p:sp>
      <p:sp>
        <p:nvSpPr>
          <p:cNvPr id="17" name="Text 15"/>
          <p:cNvSpPr/>
          <p:nvPr/>
        </p:nvSpPr>
        <p:spPr>
          <a:xfrm>
            <a:off x="6620256" y="1778508"/>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2</a:t>
            </a:r>
            <a:endParaRPr lang="en-US" sz="1000" dirty="0"/>
          </a:p>
        </p:txBody>
      </p:sp>
      <p:sp>
        <p:nvSpPr>
          <p:cNvPr id="18" name="Text 16"/>
          <p:cNvSpPr/>
          <p:nvPr/>
        </p:nvSpPr>
        <p:spPr>
          <a:xfrm>
            <a:off x="7086600" y="1737360"/>
            <a:ext cx="4297680" cy="274320"/>
          </a:xfrm>
          <a:prstGeom prst="rect">
            <a:avLst/>
          </a:prstGeom>
          <a:noFill/>
          <a:ln/>
        </p:spPr>
        <p:txBody>
          <a:bodyPr wrap="square" lIns="0" tIns="0" rIns="0" bIns="0" rtlCol="0" anchor="ctr"/>
          <a:lstStyle/>
          <a:p>
            <a:pPr marL="0" indent="0">
              <a:buNone/>
            </a:pPr>
            <a:r>
              <a:rPr lang="en-US" sz="1450" b="1" dirty="0">
                <a:solidFill>
                  <a:srgbClr val="0B1F33"/>
                </a:solidFill>
                <a:latin typeface="Aptos Display" pitchFamily="34" charset="0"/>
                <a:ea typeface="Aptos Display" pitchFamily="34" charset="-122"/>
                <a:cs typeface="Aptos Display" pitchFamily="34" charset="-120"/>
              </a:rPr>
              <a:t>Trinity Car</a:t>
            </a:r>
            <a:endParaRPr lang="en-US" sz="1450" dirty="0"/>
          </a:p>
        </p:txBody>
      </p:sp>
      <p:sp>
        <p:nvSpPr>
          <p:cNvPr id="19" name="Text 17"/>
          <p:cNvSpPr/>
          <p:nvPr/>
        </p:nvSpPr>
        <p:spPr>
          <a:xfrm>
            <a:off x="7086600" y="2075687"/>
            <a:ext cx="4297680" cy="338327"/>
          </a:xfrm>
          <a:prstGeom prst="rect">
            <a:avLst/>
          </a:prstGeom>
          <a:noFill/>
          <a:ln/>
        </p:spPr>
        <p:txBody>
          <a:bodyPr wrap="square" lIns="0" tIns="0" rIns="0" bIns="0" rtlCol="0" anchor="ctr"/>
          <a:lstStyle/>
          <a:p>
            <a:r>
              <a:rPr lang="en-US" altLang="en-US" sz="1000" dirty="0">
                <a:solidFill>
                  <a:srgbClr val="000F5C"/>
                </a:solidFill>
                <a:latin typeface="Arial" panose="020B0604020202020204" pitchFamily="34" charset="0"/>
                <a:cs typeface="Arial" panose="020B0604020202020204" pitchFamily="34" charset="0"/>
              </a:rPr>
              <a:t>Assistant General Counsel</a:t>
            </a:r>
            <a:br>
              <a:rPr lang="en-US" altLang="en-US" sz="900" dirty="0"/>
            </a:br>
            <a:r>
              <a:rPr lang="en-US" altLang="en-US" sz="1000" dirty="0">
                <a:solidFill>
                  <a:srgbClr val="000F5C"/>
                </a:solidFill>
                <a:latin typeface="Arial" panose="020B0604020202020204" pitchFamily="34" charset="0"/>
                <a:cs typeface="Arial" panose="020B0604020202020204" pitchFamily="34" charset="0"/>
              </a:rPr>
              <a:t>Wolters Kluwer</a:t>
            </a:r>
            <a:endParaRPr lang="en-US" altLang="en-US" sz="2000" dirty="0">
              <a:latin typeface="Arial" panose="020B0604020202020204" pitchFamily="34" charset="0"/>
            </a:endParaRPr>
          </a:p>
        </p:txBody>
      </p:sp>
      <p:sp>
        <p:nvSpPr>
          <p:cNvPr id="20" name="Text 18"/>
          <p:cNvSpPr/>
          <p:nvPr/>
        </p:nvSpPr>
        <p:spPr>
          <a:xfrm>
            <a:off x="7086600" y="2340864"/>
            <a:ext cx="4297680" cy="237744"/>
          </a:xfrm>
          <a:prstGeom prst="rect">
            <a:avLst/>
          </a:prstGeom>
          <a:noFill/>
          <a:ln/>
        </p:spPr>
        <p:txBody>
          <a:bodyPr wrap="square" lIns="0" tIns="0" rIns="0" bIns="0" rtlCol="0" anchor="ctr"/>
          <a:lstStyle/>
          <a:p>
            <a:pPr marL="0" indent="0">
              <a:buNone/>
            </a:pPr>
            <a:endParaRPr lang="en-US" sz="910" dirty="0"/>
          </a:p>
        </p:txBody>
      </p:sp>
      <p:sp>
        <p:nvSpPr>
          <p:cNvPr id="21" name="Shape 19"/>
          <p:cNvSpPr/>
          <p:nvPr/>
        </p:nvSpPr>
        <p:spPr>
          <a:xfrm>
            <a:off x="807720" y="3327110"/>
            <a:ext cx="5166360" cy="1298448"/>
          </a:xfrm>
          <a:prstGeom prst="roundRect">
            <a:avLst>
              <a:gd name="adj" fmla="val 7042"/>
            </a:avLst>
          </a:prstGeom>
          <a:solidFill>
            <a:srgbClr val="FFFFFF"/>
          </a:solidFill>
          <a:ln w="1016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solid"/>
          </a:ln>
          <a:effectLst>
            <a:outerShdw blurRad="12700" dist="50800" dir="2700000" algn="bl" rotWithShape="0">
              <a:srgbClr val="000000">
                <a:alpha val="10000"/>
              </a:srgbClr>
            </a:outerShdw>
          </a:effectLst>
        </p:spPr>
        <p:txBody>
          <a:bodyPr/>
          <a:lstStyle/>
          <a:p>
            <a:endParaRPr lang="en-US" dirty="0"/>
          </a:p>
        </p:txBody>
      </p:sp>
      <p:sp>
        <p:nvSpPr>
          <p:cNvPr id="22" name="Shape 20"/>
          <p:cNvSpPr/>
          <p:nvPr/>
        </p:nvSpPr>
        <p:spPr>
          <a:xfrm>
            <a:off x="996696" y="3557016"/>
            <a:ext cx="347472" cy="347472"/>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2700">
            <a:solidFill>
              <a:srgbClr val="1D4E89"/>
            </a:solidFill>
            <a:prstDash val="solid"/>
          </a:ln>
        </p:spPr>
        <p:txBody>
          <a:bodyPr/>
          <a:lstStyle/>
          <a:p>
            <a:endParaRPr lang="en-US"/>
          </a:p>
        </p:txBody>
      </p:sp>
      <p:sp>
        <p:nvSpPr>
          <p:cNvPr id="23" name="Text 21"/>
          <p:cNvSpPr/>
          <p:nvPr/>
        </p:nvSpPr>
        <p:spPr>
          <a:xfrm>
            <a:off x="996696" y="3607308"/>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3</a:t>
            </a:r>
            <a:endParaRPr lang="en-US" sz="1000" dirty="0"/>
          </a:p>
        </p:txBody>
      </p:sp>
      <p:sp>
        <p:nvSpPr>
          <p:cNvPr id="24" name="Text 22"/>
          <p:cNvSpPr/>
          <p:nvPr/>
        </p:nvSpPr>
        <p:spPr>
          <a:xfrm>
            <a:off x="1463040" y="3566160"/>
            <a:ext cx="4297680" cy="274320"/>
          </a:xfrm>
          <a:prstGeom prst="rect">
            <a:avLst/>
          </a:prstGeom>
          <a:noFill/>
          <a:ln/>
        </p:spPr>
        <p:txBody>
          <a:bodyPr wrap="square" lIns="0" tIns="0" rIns="0" bIns="0" rtlCol="0" anchor="ctr"/>
          <a:lstStyle/>
          <a:p>
            <a:r>
              <a:rPr lang="en-US" sz="1450" b="1" dirty="0">
                <a:solidFill>
                  <a:srgbClr val="0B1F33"/>
                </a:solidFill>
                <a:latin typeface="Aptos Display" pitchFamily="34" charset="0"/>
              </a:rPr>
              <a:t>Nicole</a:t>
            </a:r>
            <a:r>
              <a:rPr lang="en-US" dirty="0"/>
              <a:t> </a:t>
            </a:r>
            <a:r>
              <a:rPr lang="en-US" sz="1450" b="1" dirty="0">
                <a:solidFill>
                  <a:srgbClr val="0B1F33"/>
                </a:solidFill>
                <a:latin typeface="Aptos Display" pitchFamily="34" charset="0"/>
              </a:rPr>
              <a:t>Epstein</a:t>
            </a:r>
          </a:p>
        </p:txBody>
      </p:sp>
      <p:sp>
        <p:nvSpPr>
          <p:cNvPr id="25" name="Text 23"/>
          <p:cNvSpPr/>
          <p:nvPr/>
        </p:nvSpPr>
        <p:spPr>
          <a:xfrm>
            <a:off x="1463040" y="3904487"/>
            <a:ext cx="4297680" cy="338327"/>
          </a:xfrm>
          <a:prstGeom prst="rect">
            <a:avLst/>
          </a:prstGeom>
          <a:noFill/>
          <a:ln/>
        </p:spPr>
        <p:txBody>
          <a:bodyPr wrap="square" lIns="0" tIns="0" rIns="0" bIns="0" rtlCol="0" anchor="ctr"/>
          <a:lstStyle/>
          <a:p>
            <a:pPr lvl="0" eaLnBrk="0" fontAlgn="t" hangingPunct="0">
              <a:spcBef>
                <a:spcPct val="0"/>
              </a:spcBef>
              <a:spcAft>
                <a:spcPct val="0"/>
              </a:spcAft>
            </a:pPr>
            <a:r>
              <a:rPr lang="en-US" altLang="en-US" sz="1000" dirty="0">
                <a:solidFill>
                  <a:srgbClr val="000F5C"/>
                </a:solidFill>
                <a:latin typeface="Arial" panose="020B0604020202020204" pitchFamily="34" charset="0"/>
              </a:rPr>
              <a:t>System Privacy Officer</a:t>
            </a:r>
            <a:br>
              <a:rPr lang="en-US" altLang="en-US" sz="1000" dirty="0">
                <a:solidFill>
                  <a:srgbClr val="000F5C"/>
                </a:solidFill>
                <a:latin typeface="Arial" panose="020B0604020202020204" pitchFamily="34" charset="0"/>
              </a:rPr>
            </a:br>
            <a:r>
              <a:rPr lang="en-US" altLang="en-US" sz="1000" dirty="0">
                <a:solidFill>
                  <a:srgbClr val="000F5C"/>
                </a:solidFill>
                <a:latin typeface="Arial" panose="020B0604020202020204" pitchFamily="34" charset="0"/>
              </a:rPr>
              <a:t>University of Missouri Health Care</a:t>
            </a:r>
            <a:endParaRPr lang="en-US" altLang="en-US" sz="900" dirty="0"/>
          </a:p>
        </p:txBody>
      </p:sp>
      <p:sp>
        <p:nvSpPr>
          <p:cNvPr id="26" name="Text 24"/>
          <p:cNvSpPr/>
          <p:nvPr/>
        </p:nvSpPr>
        <p:spPr>
          <a:xfrm>
            <a:off x="1463040" y="4169664"/>
            <a:ext cx="4297680" cy="237744"/>
          </a:xfrm>
          <a:prstGeom prst="rect">
            <a:avLst/>
          </a:prstGeom>
          <a:noFill/>
          <a:ln/>
        </p:spPr>
        <p:txBody>
          <a:bodyPr wrap="square" lIns="0" tIns="0" rIns="0" bIns="0" rtlCol="0" anchor="ctr"/>
          <a:lstStyle/>
          <a:p>
            <a:pPr marL="0" indent="0">
              <a:buNone/>
            </a:pPr>
            <a:endParaRPr lang="en-US" sz="910" dirty="0"/>
          </a:p>
        </p:txBody>
      </p:sp>
      <p:sp>
        <p:nvSpPr>
          <p:cNvPr id="27" name="Shape 25"/>
          <p:cNvSpPr/>
          <p:nvPr/>
        </p:nvSpPr>
        <p:spPr>
          <a:xfrm>
            <a:off x="6400800" y="3337560"/>
            <a:ext cx="5166360" cy="1298448"/>
          </a:xfrm>
          <a:prstGeom prst="roundRect">
            <a:avLst>
              <a:gd name="adj" fmla="val 7042"/>
            </a:avLst>
          </a:prstGeom>
          <a:solidFill>
            <a:srgbClr val="FFFFFF"/>
          </a:solidFill>
          <a:ln w="1016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solid"/>
          </a:ln>
          <a:effectLst>
            <a:outerShdw blurRad="12700" dist="50800" dir="2700000" algn="bl" rotWithShape="0">
              <a:srgbClr val="000000">
                <a:alpha val="10000"/>
              </a:srgbClr>
            </a:outerShdw>
          </a:effectLst>
        </p:spPr>
        <p:txBody>
          <a:bodyPr/>
          <a:lstStyle/>
          <a:p>
            <a:endParaRPr lang="en-US" dirty="0"/>
          </a:p>
        </p:txBody>
      </p:sp>
      <p:sp>
        <p:nvSpPr>
          <p:cNvPr id="28" name="Shape 26"/>
          <p:cNvSpPr/>
          <p:nvPr/>
        </p:nvSpPr>
        <p:spPr>
          <a:xfrm>
            <a:off x="6620256" y="3557016"/>
            <a:ext cx="347472" cy="347472"/>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2700">
            <a:solidFill>
              <a:srgbClr val="1D4E89"/>
            </a:solidFill>
            <a:prstDash val="solid"/>
          </a:ln>
        </p:spPr>
        <p:txBody>
          <a:bodyPr/>
          <a:lstStyle/>
          <a:p>
            <a:endParaRPr lang="en-US"/>
          </a:p>
        </p:txBody>
      </p:sp>
      <p:sp>
        <p:nvSpPr>
          <p:cNvPr id="29" name="Text 27"/>
          <p:cNvSpPr/>
          <p:nvPr/>
        </p:nvSpPr>
        <p:spPr>
          <a:xfrm>
            <a:off x="6620256" y="3607308"/>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4</a:t>
            </a:r>
            <a:endParaRPr lang="en-US" sz="1000" dirty="0"/>
          </a:p>
        </p:txBody>
      </p:sp>
      <p:sp>
        <p:nvSpPr>
          <p:cNvPr id="30" name="Text 28"/>
          <p:cNvSpPr/>
          <p:nvPr/>
        </p:nvSpPr>
        <p:spPr>
          <a:xfrm>
            <a:off x="7086600" y="3566160"/>
            <a:ext cx="4297680" cy="274320"/>
          </a:xfrm>
          <a:prstGeom prst="rect">
            <a:avLst/>
          </a:prstGeom>
          <a:noFill/>
          <a:ln/>
        </p:spPr>
        <p:txBody>
          <a:bodyPr wrap="square" lIns="0" tIns="0" rIns="0" bIns="0" rtlCol="0" anchor="ctr"/>
          <a:lstStyle/>
          <a:p>
            <a:pPr marL="0" indent="0">
              <a:buNone/>
            </a:pPr>
            <a:r>
              <a:rPr lang="en-US" sz="1450" b="1" dirty="0">
                <a:solidFill>
                  <a:srgbClr val="0B1F33"/>
                </a:solidFill>
                <a:latin typeface="Aptos Display" pitchFamily="34" charset="0"/>
                <a:ea typeface="Aptos Display" pitchFamily="34" charset="-122"/>
                <a:cs typeface="Aptos Display" pitchFamily="34" charset="-120"/>
              </a:rPr>
              <a:t>Roshal Marshall</a:t>
            </a:r>
            <a:endParaRPr lang="en-US" sz="1450" dirty="0"/>
          </a:p>
        </p:txBody>
      </p:sp>
      <p:sp>
        <p:nvSpPr>
          <p:cNvPr id="31" name="Text 29"/>
          <p:cNvSpPr/>
          <p:nvPr/>
        </p:nvSpPr>
        <p:spPr>
          <a:xfrm>
            <a:off x="7086600" y="4014216"/>
            <a:ext cx="4297680" cy="237744"/>
          </a:xfrm>
          <a:prstGeom prst="rect">
            <a:avLst/>
          </a:prstGeom>
          <a:noFill/>
          <a:ln/>
        </p:spPr>
        <p:txBody>
          <a:bodyPr wrap="square" lIns="0" tIns="0" rIns="0" bIns="0" rtlCol="0" anchor="ctr"/>
          <a:lstStyle/>
          <a:p>
            <a:r>
              <a:rPr lang="en-US" altLang="en-US" sz="1000" dirty="0">
                <a:solidFill>
                  <a:srgbClr val="000F5C"/>
                </a:solidFill>
                <a:latin typeface="Arial" panose="020B0604020202020204" pitchFamily="34" charset="0"/>
                <a:cs typeface="Arial" panose="020B0604020202020204" pitchFamily="34" charset="0"/>
              </a:rPr>
              <a:t>Chief Privacy Officer</a:t>
            </a:r>
            <a:br>
              <a:rPr lang="en-US" altLang="en-US" sz="900" dirty="0"/>
            </a:br>
            <a:r>
              <a:rPr lang="en-US" altLang="en-US" sz="1000" dirty="0">
                <a:solidFill>
                  <a:srgbClr val="000F5C"/>
                </a:solidFill>
                <a:latin typeface="Arial" panose="020B0604020202020204" pitchFamily="34" charset="0"/>
                <a:cs typeface="Arial" panose="020B0604020202020204" pitchFamily="34" charset="0"/>
              </a:rPr>
              <a:t>Verily</a:t>
            </a:r>
            <a:endParaRPr lang="en-US" altLang="en-US" sz="2000" dirty="0">
              <a:latin typeface="Arial" panose="020B0604020202020204" pitchFamily="34" charset="0"/>
            </a:endParaRPr>
          </a:p>
          <a:p>
            <a:pPr marL="0" indent="0">
              <a:buNone/>
            </a:pPr>
            <a:endParaRPr lang="en-US" sz="960" dirty="0"/>
          </a:p>
        </p:txBody>
      </p:sp>
      <p:sp>
        <p:nvSpPr>
          <p:cNvPr id="32" name="Text 30"/>
          <p:cNvSpPr/>
          <p:nvPr/>
        </p:nvSpPr>
        <p:spPr>
          <a:xfrm>
            <a:off x="7086600" y="4169664"/>
            <a:ext cx="4297680" cy="237744"/>
          </a:xfrm>
          <a:prstGeom prst="rect">
            <a:avLst/>
          </a:prstGeom>
          <a:noFill/>
          <a:ln/>
        </p:spPr>
        <p:txBody>
          <a:bodyPr wrap="square" lIns="0" tIns="0" rIns="0" bIns="0" rtlCol="0" anchor="ctr"/>
          <a:lstStyle/>
          <a:p>
            <a:pPr marL="0" indent="0">
              <a:buNone/>
            </a:pPr>
            <a:endParaRPr lang="en-US" sz="91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Roadmap for the discussion</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04</a:t>
            </a:r>
            <a:endParaRPr lang="en-US" sz="850" dirty="0"/>
          </a:p>
        </p:txBody>
      </p:sp>
      <p:sp>
        <p:nvSpPr>
          <p:cNvPr id="9" name="Shape 7"/>
          <p:cNvSpPr/>
          <p:nvPr/>
        </p:nvSpPr>
        <p:spPr>
          <a:xfrm>
            <a:off x="777240" y="1691640"/>
            <a:ext cx="1874520" cy="2926080"/>
          </a:xfrm>
          <a:prstGeom prst="roundRect">
            <a:avLst>
              <a:gd name="adj" fmla="val 4878"/>
            </a:avLst>
          </a:prstGeom>
          <a:solidFill>
            <a:srgbClr val="FFFFFF"/>
          </a:solidFill>
          <a:ln w="10160">
            <a:solidFill>
              <a:srgbClr val="CBD5E1"/>
            </a:solidFill>
            <a:prstDash val="solid"/>
          </a:ln>
          <a:effectLst>
            <a:outerShdw blurRad="12700" dist="50800" dir="2700000" algn="bl" rotWithShape="0">
              <a:srgbClr val="000000">
                <a:alpha val="10000"/>
              </a:srgbClr>
            </a:outerShdw>
          </a:effectLst>
        </p:spPr>
        <p:txBody>
          <a:bodyPr/>
          <a:lstStyle/>
          <a:p>
            <a:endParaRPr lang="en-US"/>
          </a:p>
        </p:txBody>
      </p:sp>
      <p:sp>
        <p:nvSpPr>
          <p:cNvPr id="10" name="Shape 8"/>
          <p:cNvSpPr/>
          <p:nvPr/>
        </p:nvSpPr>
        <p:spPr>
          <a:xfrm>
            <a:off x="1472184" y="2002536"/>
            <a:ext cx="493776" cy="493776"/>
          </a:xfrm>
          <a:prstGeom prst="ellipse">
            <a:avLst/>
          </a:prstGeom>
          <a:solidFill>
            <a:srgbClr val="102A43"/>
          </a:solidFill>
          <a:ln w="12700">
            <a:solidFill>
              <a:srgbClr val="102A43"/>
            </a:solidFill>
            <a:prstDash val="solid"/>
          </a:ln>
        </p:spPr>
        <p:txBody>
          <a:bodyPr/>
          <a:lstStyle/>
          <a:p>
            <a:endParaRPr lang="en-US"/>
          </a:p>
        </p:txBody>
      </p:sp>
      <p:sp>
        <p:nvSpPr>
          <p:cNvPr id="11" name="Text 9"/>
          <p:cNvSpPr/>
          <p:nvPr/>
        </p:nvSpPr>
        <p:spPr>
          <a:xfrm>
            <a:off x="1472184" y="2093976"/>
            <a:ext cx="493776" cy="228600"/>
          </a:xfrm>
          <a:prstGeom prst="rect">
            <a:avLst/>
          </a:prstGeom>
          <a:noFill/>
          <a:ln/>
        </p:spPr>
        <p:txBody>
          <a:bodyPr wrap="square" lIns="0" tIns="0" rIns="0" bIns="0" rtlCol="0" anchor="ctr"/>
          <a:lstStyle/>
          <a:p>
            <a:pPr marL="0" indent="0" algn="ctr">
              <a:buNone/>
            </a:pPr>
            <a:r>
              <a:rPr lang="en-US" sz="1250" b="1" dirty="0">
                <a:solidFill>
                  <a:srgbClr val="FFFFFF"/>
                </a:solidFill>
                <a:latin typeface="Aptos" pitchFamily="34" charset="0"/>
                <a:ea typeface="Aptos" pitchFamily="34" charset="-122"/>
                <a:cs typeface="Aptos" pitchFamily="34" charset="-120"/>
              </a:rPr>
              <a:t>1</a:t>
            </a:r>
            <a:endParaRPr lang="en-US" sz="1250" dirty="0"/>
          </a:p>
        </p:txBody>
      </p:sp>
      <p:sp>
        <p:nvSpPr>
          <p:cNvPr id="12" name="Text 10"/>
          <p:cNvSpPr/>
          <p:nvPr/>
        </p:nvSpPr>
        <p:spPr>
          <a:xfrm>
            <a:off x="914400" y="2679192"/>
            <a:ext cx="1600200" cy="320040"/>
          </a:xfrm>
          <a:prstGeom prst="rect">
            <a:avLst/>
          </a:prstGeom>
          <a:noFill/>
          <a:ln/>
        </p:spPr>
        <p:txBody>
          <a:bodyPr wrap="square" lIns="0" tIns="0" rIns="0" bIns="0" rtlCol="0" anchor="ctr">
            <a:normAutofit/>
          </a:bodyPr>
          <a:lstStyle/>
          <a:p>
            <a:pPr marL="0" indent="0" algn="ctr">
              <a:buNone/>
            </a:pPr>
            <a:r>
              <a:rPr lang="en-US" sz="1350" b="1" dirty="0">
                <a:solidFill>
                  <a:srgbClr val="0B1F33"/>
                </a:solidFill>
                <a:latin typeface="Aptos Display" pitchFamily="34" charset="0"/>
                <a:ea typeface="Aptos Display" pitchFamily="34" charset="-122"/>
                <a:cs typeface="Aptos Display" pitchFamily="34" charset="-120"/>
              </a:rPr>
              <a:t>Baseline</a:t>
            </a:r>
            <a:endParaRPr lang="en-US" sz="1350" dirty="0"/>
          </a:p>
        </p:txBody>
      </p:sp>
      <p:sp>
        <p:nvSpPr>
          <p:cNvPr id="13" name="Text 11"/>
          <p:cNvSpPr/>
          <p:nvPr/>
        </p:nvSpPr>
        <p:spPr>
          <a:xfrm>
            <a:off x="978408" y="3172968"/>
            <a:ext cx="1472184" cy="960120"/>
          </a:xfrm>
          <a:prstGeom prst="rect">
            <a:avLst/>
          </a:prstGeom>
          <a:noFill/>
          <a:ln/>
        </p:spPr>
        <p:txBody>
          <a:bodyPr wrap="square" lIns="254" tIns="254" rIns="254" bIns="254" rtlCol="0" anchor="ctr">
            <a:normAutofit/>
          </a:bodyPr>
          <a:lstStyle/>
          <a:p>
            <a:pPr marL="0" indent="0" algn="ctr">
              <a:buNone/>
            </a:pPr>
            <a:r>
              <a:rPr lang="en-US" sz="920" dirty="0">
                <a:solidFill>
                  <a:srgbClr val="475569"/>
                </a:solidFill>
                <a:latin typeface="Aptos" pitchFamily="34" charset="0"/>
                <a:ea typeface="Aptos" pitchFamily="34" charset="-122"/>
                <a:cs typeface="Aptos" pitchFamily="34" charset="-120"/>
              </a:rPr>
              <a:t>What Part 2 protects and who has to care</a:t>
            </a:r>
            <a:endParaRPr lang="en-US" sz="920" dirty="0"/>
          </a:p>
        </p:txBody>
      </p:sp>
      <p:sp>
        <p:nvSpPr>
          <p:cNvPr id="14" name="Shape 12"/>
          <p:cNvSpPr/>
          <p:nvPr/>
        </p:nvSpPr>
        <p:spPr>
          <a:xfrm>
            <a:off x="2651760" y="3172968"/>
            <a:ext cx="384048" cy="0"/>
          </a:xfrm>
          <a:prstGeom prst="line">
            <a:avLst/>
          </a:prstGeom>
          <a:noFill/>
          <a:ln w="17780">
            <a:solidFill>
              <a:srgbClr val="CBD5E1"/>
            </a:solidFill>
            <a:prstDash val="solid"/>
            <a:headEnd type="none"/>
            <a:tailEnd type="triangle"/>
          </a:ln>
        </p:spPr>
        <p:txBody>
          <a:bodyPr/>
          <a:lstStyle/>
          <a:p>
            <a:endParaRPr lang="en-US"/>
          </a:p>
        </p:txBody>
      </p:sp>
      <p:sp>
        <p:nvSpPr>
          <p:cNvPr id="15" name="Shape 13"/>
          <p:cNvSpPr/>
          <p:nvPr/>
        </p:nvSpPr>
        <p:spPr>
          <a:xfrm>
            <a:off x="3026664" y="1691640"/>
            <a:ext cx="1874520" cy="2926080"/>
          </a:xfrm>
          <a:prstGeom prst="roundRect">
            <a:avLst>
              <a:gd name="adj" fmla="val 4878"/>
            </a:avLst>
          </a:prstGeom>
          <a:solidFill>
            <a:srgbClr val="FFFFFF"/>
          </a:solidFill>
          <a:ln w="10160">
            <a:solidFill>
              <a:srgbClr val="CBD5E1"/>
            </a:solidFill>
            <a:prstDash val="solid"/>
          </a:ln>
          <a:effectLst>
            <a:outerShdw blurRad="12700" dist="50800" dir="2700000" algn="bl" rotWithShape="0">
              <a:srgbClr val="000000">
                <a:alpha val="10000"/>
              </a:srgbClr>
            </a:outerShdw>
          </a:effectLst>
        </p:spPr>
        <p:txBody>
          <a:bodyPr/>
          <a:lstStyle/>
          <a:p>
            <a:endParaRPr lang="en-US"/>
          </a:p>
        </p:txBody>
      </p:sp>
      <p:sp>
        <p:nvSpPr>
          <p:cNvPr id="16" name="Shape 14"/>
          <p:cNvSpPr/>
          <p:nvPr/>
        </p:nvSpPr>
        <p:spPr>
          <a:xfrm>
            <a:off x="3721608" y="2002536"/>
            <a:ext cx="493776" cy="493776"/>
          </a:xfrm>
          <a:prstGeom prst="ellipse">
            <a:avLst/>
          </a:prstGeom>
          <a:solidFill>
            <a:srgbClr val="102A43"/>
          </a:solidFill>
          <a:ln w="12700">
            <a:solidFill>
              <a:srgbClr val="102A43"/>
            </a:solidFill>
            <a:prstDash val="solid"/>
          </a:ln>
        </p:spPr>
        <p:txBody>
          <a:bodyPr/>
          <a:lstStyle/>
          <a:p>
            <a:endParaRPr lang="en-US"/>
          </a:p>
        </p:txBody>
      </p:sp>
      <p:sp>
        <p:nvSpPr>
          <p:cNvPr id="17" name="Text 15"/>
          <p:cNvSpPr/>
          <p:nvPr/>
        </p:nvSpPr>
        <p:spPr>
          <a:xfrm>
            <a:off x="3721608" y="2093976"/>
            <a:ext cx="493776" cy="228600"/>
          </a:xfrm>
          <a:prstGeom prst="rect">
            <a:avLst/>
          </a:prstGeom>
          <a:noFill/>
          <a:ln/>
        </p:spPr>
        <p:txBody>
          <a:bodyPr wrap="square" lIns="0" tIns="0" rIns="0" bIns="0" rtlCol="0" anchor="ctr"/>
          <a:lstStyle/>
          <a:p>
            <a:pPr marL="0" indent="0" algn="ctr">
              <a:buNone/>
            </a:pPr>
            <a:r>
              <a:rPr lang="en-US" sz="1250" b="1" dirty="0">
                <a:solidFill>
                  <a:srgbClr val="FFFFFF"/>
                </a:solidFill>
                <a:latin typeface="Aptos" pitchFamily="34" charset="0"/>
                <a:ea typeface="Aptos" pitchFamily="34" charset="-122"/>
                <a:cs typeface="Aptos" pitchFamily="34" charset="-120"/>
              </a:rPr>
              <a:t>2</a:t>
            </a:r>
            <a:endParaRPr lang="en-US" sz="1250" dirty="0"/>
          </a:p>
        </p:txBody>
      </p:sp>
      <p:sp>
        <p:nvSpPr>
          <p:cNvPr id="18" name="Text 16"/>
          <p:cNvSpPr/>
          <p:nvPr/>
        </p:nvSpPr>
        <p:spPr>
          <a:xfrm>
            <a:off x="3163824" y="2679192"/>
            <a:ext cx="1600200" cy="320040"/>
          </a:xfrm>
          <a:prstGeom prst="rect">
            <a:avLst/>
          </a:prstGeom>
          <a:noFill/>
          <a:ln/>
        </p:spPr>
        <p:txBody>
          <a:bodyPr wrap="square" lIns="0" tIns="0" rIns="0" bIns="0" rtlCol="0" anchor="ctr">
            <a:normAutofit/>
          </a:bodyPr>
          <a:lstStyle/>
          <a:p>
            <a:pPr marL="0" indent="0" algn="ctr">
              <a:buNone/>
            </a:pPr>
            <a:r>
              <a:rPr lang="en-US" sz="1350" b="1" dirty="0">
                <a:solidFill>
                  <a:srgbClr val="0B1F33"/>
                </a:solidFill>
                <a:latin typeface="Aptos Display" pitchFamily="34" charset="0"/>
                <a:ea typeface="Aptos Display" pitchFamily="34" charset="-122"/>
                <a:cs typeface="Aptos Display" pitchFamily="34" charset="-120"/>
              </a:rPr>
              <a:t>2024/2026 changes</a:t>
            </a:r>
            <a:endParaRPr lang="en-US" sz="1350" dirty="0"/>
          </a:p>
        </p:txBody>
      </p:sp>
      <p:sp>
        <p:nvSpPr>
          <p:cNvPr id="19" name="Text 17"/>
          <p:cNvSpPr/>
          <p:nvPr/>
        </p:nvSpPr>
        <p:spPr>
          <a:xfrm>
            <a:off x="3227832" y="3172968"/>
            <a:ext cx="1472184" cy="960120"/>
          </a:xfrm>
          <a:prstGeom prst="rect">
            <a:avLst/>
          </a:prstGeom>
          <a:noFill/>
          <a:ln/>
        </p:spPr>
        <p:txBody>
          <a:bodyPr wrap="square" lIns="254" tIns="254" rIns="254" bIns="254" rtlCol="0" anchor="ctr">
            <a:normAutofit/>
          </a:bodyPr>
          <a:lstStyle/>
          <a:p>
            <a:pPr marL="0" indent="0" algn="ctr">
              <a:buNone/>
            </a:pPr>
            <a:r>
              <a:rPr lang="en-US" sz="920" dirty="0">
                <a:solidFill>
                  <a:srgbClr val="475569"/>
                </a:solidFill>
                <a:latin typeface="Aptos" pitchFamily="34" charset="0"/>
                <a:ea typeface="Aptos" pitchFamily="34" charset="-122"/>
                <a:cs typeface="Aptos" pitchFamily="34" charset="-120"/>
              </a:rPr>
              <a:t>Consent, redisclosure, notices, enforcement</a:t>
            </a:r>
            <a:endParaRPr lang="en-US" sz="920" dirty="0"/>
          </a:p>
        </p:txBody>
      </p:sp>
      <p:sp>
        <p:nvSpPr>
          <p:cNvPr id="20" name="Shape 18"/>
          <p:cNvSpPr/>
          <p:nvPr/>
        </p:nvSpPr>
        <p:spPr>
          <a:xfrm>
            <a:off x="4901184" y="3172968"/>
            <a:ext cx="384048" cy="0"/>
          </a:xfrm>
          <a:prstGeom prst="line">
            <a:avLst/>
          </a:prstGeom>
          <a:noFill/>
          <a:ln w="17780">
            <a:solidFill>
              <a:srgbClr val="CBD5E1"/>
            </a:solidFill>
            <a:prstDash val="solid"/>
            <a:headEnd type="none"/>
            <a:tailEnd type="triangle"/>
          </a:ln>
        </p:spPr>
        <p:txBody>
          <a:bodyPr/>
          <a:lstStyle/>
          <a:p>
            <a:endParaRPr lang="en-US"/>
          </a:p>
        </p:txBody>
      </p:sp>
      <p:sp>
        <p:nvSpPr>
          <p:cNvPr id="21" name="Shape 19"/>
          <p:cNvSpPr/>
          <p:nvPr/>
        </p:nvSpPr>
        <p:spPr>
          <a:xfrm>
            <a:off x="5276088" y="1691640"/>
            <a:ext cx="1874520" cy="2926080"/>
          </a:xfrm>
          <a:prstGeom prst="roundRect">
            <a:avLst>
              <a:gd name="adj" fmla="val 4878"/>
            </a:avLst>
          </a:prstGeom>
          <a:solidFill>
            <a:srgbClr val="FFFFFF"/>
          </a:solidFill>
          <a:ln w="10160">
            <a:solidFill>
              <a:srgbClr val="CBD5E1"/>
            </a:solidFill>
            <a:prstDash val="solid"/>
          </a:ln>
          <a:effectLst>
            <a:outerShdw blurRad="12700" dist="50800" dir="2700000" algn="bl" rotWithShape="0">
              <a:srgbClr val="000000">
                <a:alpha val="10000"/>
              </a:srgbClr>
            </a:outerShdw>
          </a:effectLst>
        </p:spPr>
        <p:txBody>
          <a:bodyPr/>
          <a:lstStyle/>
          <a:p>
            <a:endParaRPr lang="en-US"/>
          </a:p>
        </p:txBody>
      </p:sp>
      <p:sp>
        <p:nvSpPr>
          <p:cNvPr id="22" name="Shape 20"/>
          <p:cNvSpPr/>
          <p:nvPr/>
        </p:nvSpPr>
        <p:spPr>
          <a:xfrm>
            <a:off x="5971032" y="2002536"/>
            <a:ext cx="493776" cy="493776"/>
          </a:xfrm>
          <a:prstGeom prst="ellipse">
            <a:avLst/>
          </a:prstGeom>
          <a:solidFill>
            <a:srgbClr val="102A43"/>
          </a:solidFill>
          <a:ln w="12700">
            <a:solidFill>
              <a:srgbClr val="102A43"/>
            </a:solidFill>
            <a:prstDash val="solid"/>
          </a:ln>
        </p:spPr>
        <p:txBody>
          <a:bodyPr/>
          <a:lstStyle/>
          <a:p>
            <a:endParaRPr lang="en-US"/>
          </a:p>
        </p:txBody>
      </p:sp>
      <p:sp>
        <p:nvSpPr>
          <p:cNvPr id="23" name="Text 21"/>
          <p:cNvSpPr/>
          <p:nvPr/>
        </p:nvSpPr>
        <p:spPr>
          <a:xfrm>
            <a:off x="5971032" y="2093976"/>
            <a:ext cx="493776" cy="228600"/>
          </a:xfrm>
          <a:prstGeom prst="rect">
            <a:avLst/>
          </a:prstGeom>
          <a:noFill/>
          <a:ln/>
        </p:spPr>
        <p:txBody>
          <a:bodyPr wrap="square" lIns="0" tIns="0" rIns="0" bIns="0" rtlCol="0" anchor="ctr"/>
          <a:lstStyle/>
          <a:p>
            <a:pPr marL="0" indent="0" algn="ctr">
              <a:buNone/>
            </a:pPr>
            <a:r>
              <a:rPr lang="en-US" sz="1250" b="1" dirty="0">
                <a:solidFill>
                  <a:srgbClr val="FFFFFF"/>
                </a:solidFill>
                <a:latin typeface="Aptos" pitchFamily="34" charset="0"/>
                <a:ea typeface="Aptos" pitchFamily="34" charset="-122"/>
                <a:cs typeface="Aptos" pitchFamily="34" charset="-120"/>
              </a:rPr>
              <a:t>3</a:t>
            </a:r>
            <a:endParaRPr lang="en-US" sz="1250" dirty="0"/>
          </a:p>
        </p:txBody>
      </p:sp>
      <p:sp>
        <p:nvSpPr>
          <p:cNvPr id="24" name="Text 22"/>
          <p:cNvSpPr/>
          <p:nvPr/>
        </p:nvSpPr>
        <p:spPr>
          <a:xfrm>
            <a:off x="5413248" y="2679192"/>
            <a:ext cx="1600200" cy="320040"/>
          </a:xfrm>
          <a:prstGeom prst="rect">
            <a:avLst/>
          </a:prstGeom>
          <a:noFill/>
          <a:ln/>
        </p:spPr>
        <p:txBody>
          <a:bodyPr wrap="square" lIns="0" tIns="0" rIns="0" bIns="0" rtlCol="0" anchor="ctr">
            <a:normAutofit fontScale="92500" lnSpcReduction="20000"/>
          </a:bodyPr>
          <a:lstStyle/>
          <a:p>
            <a:pPr marL="0" indent="0" algn="ctr">
              <a:buNone/>
            </a:pPr>
            <a:r>
              <a:rPr lang="en-US" sz="1350" b="1" dirty="0">
                <a:solidFill>
                  <a:srgbClr val="0B1F33"/>
                </a:solidFill>
                <a:latin typeface="Aptos Display" pitchFamily="34" charset="0"/>
                <a:ea typeface="Aptos Display" pitchFamily="34" charset="-122"/>
                <a:cs typeface="Aptos Display" pitchFamily="34" charset="-120"/>
              </a:rPr>
              <a:t>Operational pressure points</a:t>
            </a:r>
            <a:endParaRPr lang="en-US" sz="1350" dirty="0"/>
          </a:p>
        </p:txBody>
      </p:sp>
      <p:sp>
        <p:nvSpPr>
          <p:cNvPr id="25" name="Text 23"/>
          <p:cNvSpPr/>
          <p:nvPr/>
        </p:nvSpPr>
        <p:spPr>
          <a:xfrm>
            <a:off x="5477256" y="3172968"/>
            <a:ext cx="1472184" cy="960120"/>
          </a:xfrm>
          <a:prstGeom prst="rect">
            <a:avLst/>
          </a:prstGeom>
          <a:noFill/>
          <a:ln/>
        </p:spPr>
        <p:txBody>
          <a:bodyPr wrap="square" lIns="254" tIns="254" rIns="254" bIns="254" rtlCol="0" anchor="ctr">
            <a:normAutofit/>
          </a:bodyPr>
          <a:lstStyle/>
          <a:p>
            <a:pPr marL="0" indent="0" algn="ctr">
              <a:buNone/>
            </a:pPr>
            <a:r>
              <a:rPr lang="en-US" sz="920" dirty="0">
                <a:solidFill>
                  <a:srgbClr val="475569"/>
                </a:solidFill>
                <a:latin typeface="Aptos" pitchFamily="34" charset="0"/>
                <a:ea typeface="Aptos" pitchFamily="34" charset="-122"/>
                <a:cs typeface="Aptos" pitchFamily="34" charset="-120"/>
              </a:rPr>
              <a:t>Segmentation, secondary use, vendors, analytics</a:t>
            </a:r>
            <a:endParaRPr lang="en-US" sz="920" dirty="0"/>
          </a:p>
        </p:txBody>
      </p:sp>
      <p:sp>
        <p:nvSpPr>
          <p:cNvPr id="26" name="Shape 24"/>
          <p:cNvSpPr/>
          <p:nvPr/>
        </p:nvSpPr>
        <p:spPr>
          <a:xfrm>
            <a:off x="7150608" y="3172968"/>
            <a:ext cx="384048" cy="0"/>
          </a:xfrm>
          <a:prstGeom prst="line">
            <a:avLst/>
          </a:prstGeom>
          <a:noFill/>
          <a:ln w="17780">
            <a:solidFill>
              <a:srgbClr val="CBD5E1"/>
            </a:solidFill>
            <a:prstDash val="solid"/>
            <a:headEnd type="none"/>
            <a:tailEnd type="triangle"/>
          </a:ln>
        </p:spPr>
        <p:txBody>
          <a:bodyPr/>
          <a:lstStyle/>
          <a:p>
            <a:endParaRPr lang="en-US"/>
          </a:p>
        </p:txBody>
      </p:sp>
      <p:sp>
        <p:nvSpPr>
          <p:cNvPr id="27" name="Shape 25"/>
          <p:cNvSpPr/>
          <p:nvPr/>
        </p:nvSpPr>
        <p:spPr>
          <a:xfrm>
            <a:off x="7525512" y="1691640"/>
            <a:ext cx="1874520" cy="2926080"/>
          </a:xfrm>
          <a:prstGeom prst="roundRect">
            <a:avLst>
              <a:gd name="adj" fmla="val 4878"/>
            </a:avLst>
          </a:prstGeom>
          <a:solidFill>
            <a:srgbClr val="F1FBF8"/>
          </a:solidFill>
          <a:ln w="10160">
            <a:solidFill>
              <a:srgbClr val="147C7C"/>
            </a:solidFill>
            <a:prstDash val="solid"/>
          </a:ln>
          <a:effectLst>
            <a:outerShdw blurRad="12700" dist="50800" dir="2700000" algn="bl" rotWithShape="0">
              <a:srgbClr val="000000">
                <a:alpha val="10000"/>
              </a:srgbClr>
            </a:outerShdw>
          </a:effectLst>
        </p:spPr>
        <p:txBody>
          <a:bodyPr/>
          <a:lstStyle/>
          <a:p>
            <a:endParaRPr lang="en-US"/>
          </a:p>
        </p:txBody>
      </p:sp>
      <p:sp>
        <p:nvSpPr>
          <p:cNvPr id="28" name="Shape 26"/>
          <p:cNvSpPr/>
          <p:nvPr/>
        </p:nvSpPr>
        <p:spPr>
          <a:xfrm>
            <a:off x="8220456" y="2002536"/>
            <a:ext cx="493776" cy="493776"/>
          </a:xfrm>
          <a:prstGeom prst="ellipse">
            <a:avLst/>
          </a:prstGeom>
          <a:solidFill>
            <a:srgbClr val="147C7C"/>
          </a:solidFill>
          <a:ln w="12700">
            <a:solidFill>
              <a:srgbClr val="147C7C"/>
            </a:solidFill>
            <a:prstDash val="solid"/>
          </a:ln>
        </p:spPr>
        <p:txBody>
          <a:bodyPr/>
          <a:lstStyle/>
          <a:p>
            <a:endParaRPr lang="en-US"/>
          </a:p>
        </p:txBody>
      </p:sp>
      <p:sp>
        <p:nvSpPr>
          <p:cNvPr id="29" name="Text 27"/>
          <p:cNvSpPr/>
          <p:nvPr/>
        </p:nvSpPr>
        <p:spPr>
          <a:xfrm>
            <a:off x="8220456" y="2093976"/>
            <a:ext cx="493776" cy="228600"/>
          </a:xfrm>
          <a:prstGeom prst="rect">
            <a:avLst/>
          </a:prstGeom>
          <a:noFill/>
          <a:ln/>
        </p:spPr>
        <p:txBody>
          <a:bodyPr wrap="square" lIns="0" tIns="0" rIns="0" bIns="0" rtlCol="0" anchor="ctr"/>
          <a:lstStyle/>
          <a:p>
            <a:pPr marL="0" indent="0" algn="ctr">
              <a:buNone/>
            </a:pPr>
            <a:r>
              <a:rPr lang="en-US" sz="1250" b="1" dirty="0">
                <a:solidFill>
                  <a:srgbClr val="FFFFFF"/>
                </a:solidFill>
                <a:latin typeface="Aptos" pitchFamily="34" charset="0"/>
                <a:ea typeface="Aptos" pitchFamily="34" charset="-122"/>
                <a:cs typeface="Aptos" pitchFamily="34" charset="-120"/>
              </a:rPr>
              <a:t>4</a:t>
            </a:r>
            <a:endParaRPr lang="en-US" sz="1250" dirty="0"/>
          </a:p>
        </p:txBody>
      </p:sp>
      <p:sp>
        <p:nvSpPr>
          <p:cNvPr id="30" name="Text 28"/>
          <p:cNvSpPr/>
          <p:nvPr/>
        </p:nvSpPr>
        <p:spPr>
          <a:xfrm>
            <a:off x="7662672" y="2679192"/>
            <a:ext cx="1600200" cy="320040"/>
          </a:xfrm>
          <a:prstGeom prst="rect">
            <a:avLst/>
          </a:prstGeom>
          <a:noFill/>
          <a:ln/>
        </p:spPr>
        <p:txBody>
          <a:bodyPr wrap="square" lIns="0" tIns="0" rIns="0" bIns="0" rtlCol="0" anchor="ctr">
            <a:normAutofit/>
          </a:bodyPr>
          <a:lstStyle/>
          <a:p>
            <a:pPr marL="0" indent="0" algn="ctr">
              <a:buNone/>
            </a:pPr>
            <a:r>
              <a:rPr lang="en-US" sz="1350" b="1" dirty="0">
                <a:solidFill>
                  <a:srgbClr val="0B1F33"/>
                </a:solidFill>
                <a:latin typeface="Aptos Display" pitchFamily="34" charset="0"/>
                <a:ea typeface="Aptos Display" pitchFamily="34" charset="-122"/>
                <a:cs typeface="Aptos Display" pitchFamily="34" charset="-120"/>
              </a:rPr>
              <a:t>Scenarios</a:t>
            </a:r>
            <a:endParaRPr lang="en-US" sz="1350" dirty="0"/>
          </a:p>
        </p:txBody>
      </p:sp>
      <p:sp>
        <p:nvSpPr>
          <p:cNvPr id="31" name="Text 29"/>
          <p:cNvSpPr/>
          <p:nvPr/>
        </p:nvSpPr>
        <p:spPr>
          <a:xfrm>
            <a:off x="7726680" y="3172968"/>
            <a:ext cx="1472184" cy="960120"/>
          </a:xfrm>
          <a:prstGeom prst="rect">
            <a:avLst/>
          </a:prstGeom>
          <a:noFill/>
          <a:ln/>
        </p:spPr>
        <p:txBody>
          <a:bodyPr wrap="square" lIns="254" tIns="254" rIns="254" bIns="254" rtlCol="0" anchor="ctr">
            <a:normAutofit/>
          </a:bodyPr>
          <a:lstStyle/>
          <a:p>
            <a:pPr marL="0" indent="0" algn="ctr">
              <a:buNone/>
            </a:pPr>
            <a:r>
              <a:rPr lang="en-US" sz="920" dirty="0">
                <a:solidFill>
                  <a:srgbClr val="475569"/>
                </a:solidFill>
                <a:latin typeface="Aptos" pitchFamily="34" charset="0"/>
                <a:ea typeface="Aptos" pitchFamily="34" charset="-122"/>
                <a:cs typeface="Aptos" pitchFamily="34" charset="-120"/>
              </a:rPr>
              <a:t>CPS/law enforcement, employers, boards, courts</a:t>
            </a:r>
            <a:endParaRPr lang="en-US" sz="920" dirty="0"/>
          </a:p>
        </p:txBody>
      </p:sp>
      <p:sp>
        <p:nvSpPr>
          <p:cNvPr id="32" name="Shape 30"/>
          <p:cNvSpPr/>
          <p:nvPr/>
        </p:nvSpPr>
        <p:spPr>
          <a:xfrm>
            <a:off x="9400032" y="3172968"/>
            <a:ext cx="384048" cy="0"/>
          </a:xfrm>
          <a:prstGeom prst="line">
            <a:avLst/>
          </a:prstGeom>
          <a:noFill/>
          <a:ln w="17780">
            <a:solidFill>
              <a:srgbClr val="CBD5E1"/>
            </a:solidFill>
            <a:prstDash val="solid"/>
            <a:headEnd type="none"/>
            <a:tailEnd type="triangle"/>
          </a:ln>
        </p:spPr>
        <p:txBody>
          <a:bodyPr/>
          <a:lstStyle/>
          <a:p>
            <a:endParaRPr lang="en-US"/>
          </a:p>
        </p:txBody>
      </p:sp>
      <p:sp>
        <p:nvSpPr>
          <p:cNvPr id="33" name="Shape 31"/>
          <p:cNvSpPr/>
          <p:nvPr/>
        </p:nvSpPr>
        <p:spPr>
          <a:xfrm>
            <a:off x="9774936" y="1691640"/>
            <a:ext cx="1874520" cy="2926080"/>
          </a:xfrm>
          <a:prstGeom prst="roundRect">
            <a:avLst>
              <a:gd name="adj" fmla="val 4878"/>
            </a:avLst>
          </a:prstGeom>
          <a:solidFill>
            <a:srgbClr val="FFFFFF"/>
          </a:solidFill>
          <a:ln w="10160">
            <a:solidFill>
              <a:srgbClr val="CBD5E1"/>
            </a:solidFill>
            <a:prstDash val="solid"/>
          </a:ln>
          <a:effectLst>
            <a:outerShdw blurRad="12700" dist="50800" dir="2700000" algn="bl" rotWithShape="0">
              <a:srgbClr val="000000">
                <a:alpha val="10000"/>
              </a:srgbClr>
            </a:outerShdw>
          </a:effectLst>
        </p:spPr>
        <p:txBody>
          <a:bodyPr/>
          <a:lstStyle/>
          <a:p>
            <a:endParaRPr lang="en-US"/>
          </a:p>
        </p:txBody>
      </p:sp>
      <p:sp>
        <p:nvSpPr>
          <p:cNvPr id="34" name="Shape 32"/>
          <p:cNvSpPr/>
          <p:nvPr/>
        </p:nvSpPr>
        <p:spPr>
          <a:xfrm>
            <a:off x="10469880" y="2002536"/>
            <a:ext cx="493776" cy="493776"/>
          </a:xfrm>
          <a:prstGeom prst="ellipse">
            <a:avLst/>
          </a:prstGeom>
          <a:solidFill>
            <a:srgbClr val="102A43"/>
          </a:solidFill>
          <a:ln w="12700">
            <a:solidFill>
              <a:srgbClr val="102A43"/>
            </a:solidFill>
            <a:prstDash val="solid"/>
          </a:ln>
        </p:spPr>
        <p:txBody>
          <a:bodyPr/>
          <a:lstStyle/>
          <a:p>
            <a:endParaRPr lang="en-US"/>
          </a:p>
        </p:txBody>
      </p:sp>
      <p:sp>
        <p:nvSpPr>
          <p:cNvPr id="35" name="Text 33"/>
          <p:cNvSpPr/>
          <p:nvPr/>
        </p:nvSpPr>
        <p:spPr>
          <a:xfrm>
            <a:off x="10469880" y="2093976"/>
            <a:ext cx="493776" cy="228600"/>
          </a:xfrm>
          <a:prstGeom prst="rect">
            <a:avLst/>
          </a:prstGeom>
          <a:noFill/>
          <a:ln/>
        </p:spPr>
        <p:txBody>
          <a:bodyPr wrap="square" lIns="0" tIns="0" rIns="0" bIns="0" rtlCol="0" anchor="ctr"/>
          <a:lstStyle/>
          <a:p>
            <a:pPr marL="0" indent="0" algn="ctr">
              <a:buNone/>
            </a:pPr>
            <a:r>
              <a:rPr lang="en-US" sz="1250" b="1" dirty="0">
                <a:solidFill>
                  <a:srgbClr val="FFFFFF"/>
                </a:solidFill>
                <a:latin typeface="Aptos" pitchFamily="34" charset="0"/>
                <a:ea typeface="Aptos" pitchFamily="34" charset="-122"/>
                <a:cs typeface="Aptos" pitchFamily="34" charset="-120"/>
              </a:rPr>
              <a:t>5</a:t>
            </a:r>
            <a:endParaRPr lang="en-US" sz="1250" dirty="0"/>
          </a:p>
        </p:txBody>
      </p:sp>
      <p:sp>
        <p:nvSpPr>
          <p:cNvPr id="36" name="Text 34"/>
          <p:cNvSpPr/>
          <p:nvPr/>
        </p:nvSpPr>
        <p:spPr>
          <a:xfrm>
            <a:off x="9912096" y="2679192"/>
            <a:ext cx="1600200" cy="320040"/>
          </a:xfrm>
          <a:prstGeom prst="rect">
            <a:avLst/>
          </a:prstGeom>
          <a:noFill/>
          <a:ln/>
        </p:spPr>
        <p:txBody>
          <a:bodyPr wrap="square" lIns="0" tIns="0" rIns="0" bIns="0" rtlCol="0" anchor="ctr">
            <a:normAutofit/>
          </a:bodyPr>
          <a:lstStyle/>
          <a:p>
            <a:pPr marL="0" indent="0" algn="ctr">
              <a:buNone/>
            </a:pPr>
            <a:r>
              <a:rPr lang="en-US" sz="1350" b="1" dirty="0">
                <a:solidFill>
                  <a:srgbClr val="0B1F33"/>
                </a:solidFill>
                <a:latin typeface="Aptos Display" pitchFamily="34" charset="0"/>
                <a:ea typeface="Aptos Display" pitchFamily="34" charset="-122"/>
                <a:cs typeface="Aptos Display" pitchFamily="34" charset="-120"/>
              </a:rPr>
              <a:t>Takeaways</a:t>
            </a:r>
            <a:endParaRPr lang="en-US" sz="1350" dirty="0"/>
          </a:p>
        </p:txBody>
      </p:sp>
      <p:sp>
        <p:nvSpPr>
          <p:cNvPr id="37" name="Text 35"/>
          <p:cNvSpPr/>
          <p:nvPr/>
        </p:nvSpPr>
        <p:spPr>
          <a:xfrm>
            <a:off x="9976104" y="3172968"/>
            <a:ext cx="1472184" cy="960120"/>
          </a:xfrm>
          <a:prstGeom prst="rect">
            <a:avLst/>
          </a:prstGeom>
          <a:noFill/>
          <a:ln/>
        </p:spPr>
        <p:txBody>
          <a:bodyPr wrap="square" lIns="254" tIns="254" rIns="254" bIns="254" rtlCol="0" anchor="ctr">
            <a:normAutofit/>
          </a:bodyPr>
          <a:lstStyle/>
          <a:p>
            <a:pPr marL="0" indent="0" algn="ctr">
              <a:buNone/>
            </a:pPr>
            <a:r>
              <a:rPr lang="en-US" sz="920" dirty="0">
                <a:solidFill>
                  <a:srgbClr val="475569"/>
                </a:solidFill>
                <a:latin typeface="Aptos" pitchFamily="34" charset="0"/>
                <a:ea typeface="Aptos" pitchFamily="34" charset="-122"/>
                <a:cs typeface="Aptos" pitchFamily="34" charset="-120"/>
              </a:rPr>
              <a:t>Controls that reduce risk without blocking care</a:t>
            </a:r>
            <a:endParaRPr lang="en-US" sz="920" dirty="0"/>
          </a:p>
        </p:txBody>
      </p:sp>
      <p:sp>
        <p:nvSpPr>
          <p:cNvPr id="38" name="Text 36"/>
          <p:cNvSpPr/>
          <p:nvPr/>
        </p:nvSpPr>
        <p:spPr>
          <a:xfrm>
            <a:off x="2011680" y="5376672"/>
            <a:ext cx="8138160" cy="320040"/>
          </a:xfrm>
          <a:prstGeom prst="rect">
            <a:avLst/>
          </a:prstGeom>
          <a:noFill/>
          <a:ln/>
        </p:spPr>
        <p:txBody>
          <a:bodyPr wrap="square" lIns="0" tIns="0" rIns="0" bIns="0" rtlCol="0" anchor="ctr"/>
          <a:lstStyle/>
          <a:p>
            <a:pPr marL="0" indent="0" algn="ctr">
              <a:buNone/>
            </a:pP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Part 2 in one slide</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05</a:t>
            </a:r>
            <a:endParaRPr lang="en-US" sz="850" dirty="0"/>
          </a:p>
        </p:txBody>
      </p:sp>
      <p:sp>
        <p:nvSpPr>
          <p:cNvPr id="9" name="Shape 7"/>
          <p:cNvSpPr/>
          <p:nvPr/>
        </p:nvSpPr>
        <p:spPr>
          <a:xfrm>
            <a:off x="685800" y="1444752"/>
            <a:ext cx="3657600" cy="4251960"/>
          </a:xfrm>
          <a:prstGeom prst="roundRect">
            <a:avLst>
              <a:gd name="adj" fmla="val 2500"/>
            </a:avLst>
          </a:prstGeom>
          <a:solidFill>
            <a:srgbClr val="102A43"/>
          </a:solidFill>
          <a:ln w="10160">
            <a:solidFill>
              <a:srgbClr val="102A43"/>
            </a:solidFill>
            <a:prstDash val="solid"/>
          </a:ln>
          <a:effectLst>
            <a:outerShdw blurRad="12700" dist="50800" dir="2700000" algn="bl" rotWithShape="0">
              <a:srgbClr val="000000">
                <a:alpha val="10000"/>
              </a:srgbClr>
            </a:outerShdw>
          </a:effectLst>
        </p:spPr>
        <p:txBody>
          <a:bodyPr/>
          <a:lstStyle/>
          <a:p>
            <a:endParaRPr lang="en-US"/>
          </a:p>
        </p:txBody>
      </p:sp>
      <p:sp>
        <p:nvSpPr>
          <p:cNvPr id="10" name="Text 8"/>
          <p:cNvSpPr/>
          <p:nvPr/>
        </p:nvSpPr>
        <p:spPr>
          <a:xfrm>
            <a:off x="1005840" y="1792224"/>
            <a:ext cx="2286000" cy="201168"/>
          </a:xfrm>
          <a:prstGeom prst="rect">
            <a:avLst/>
          </a:prstGeom>
          <a:noFill/>
          <a:ln/>
        </p:spPr>
        <p:txBody>
          <a:bodyPr wrap="square" lIns="0" tIns="0" rIns="0" bIns="0" rtlCol="0" anchor="ctr"/>
          <a:lstStyle/>
          <a:p>
            <a:pPr marL="0" indent="0">
              <a:buNone/>
            </a:pPr>
            <a:r>
              <a:rPr lang="en-US" sz="860" b="1" dirty="0">
                <a:solidFill>
                  <a:srgbClr val="B7E28A"/>
                </a:solidFill>
                <a:latin typeface="Aptos" pitchFamily="34" charset="0"/>
                <a:ea typeface="Aptos" pitchFamily="34" charset="-122"/>
                <a:cs typeface="Aptos" pitchFamily="34" charset="-120"/>
              </a:rPr>
              <a:t>Core purpose</a:t>
            </a:r>
            <a:endParaRPr lang="en-US" sz="860" dirty="0"/>
          </a:p>
        </p:txBody>
      </p:sp>
      <p:sp>
        <p:nvSpPr>
          <p:cNvPr id="11" name="Text 9"/>
          <p:cNvSpPr/>
          <p:nvPr/>
        </p:nvSpPr>
        <p:spPr>
          <a:xfrm>
            <a:off x="1005840" y="2212848"/>
            <a:ext cx="2971800" cy="1444752"/>
          </a:xfrm>
          <a:prstGeom prst="rect">
            <a:avLst/>
          </a:prstGeom>
          <a:noFill/>
          <a:ln/>
        </p:spPr>
        <p:txBody>
          <a:bodyPr wrap="square" lIns="0" tIns="0" rIns="0" bIns="0" rtlCol="0" anchor="ctr">
            <a:normAutofit lnSpcReduction="10000"/>
          </a:bodyPr>
          <a:lstStyle/>
          <a:p>
            <a:pPr marL="0" indent="0">
              <a:buNone/>
            </a:pPr>
            <a:r>
              <a:rPr lang="en-US" sz="2100" b="1" dirty="0">
                <a:solidFill>
                  <a:srgbClr val="FFFFFF"/>
                </a:solidFill>
                <a:latin typeface="Aptos Display" pitchFamily="34" charset="0"/>
                <a:ea typeface="Aptos Display" pitchFamily="34" charset="-122"/>
                <a:cs typeface="Aptos Display" pitchFamily="34" charset="-120"/>
              </a:rPr>
              <a:t>Encourage people to seek SUD treatment without fear that treatment information will be used against them.</a:t>
            </a:r>
            <a:endParaRPr lang="en-US" sz="2100" dirty="0"/>
          </a:p>
        </p:txBody>
      </p:sp>
      <p:sp>
        <p:nvSpPr>
          <p:cNvPr id="12" name="Text 10"/>
          <p:cNvSpPr/>
          <p:nvPr/>
        </p:nvSpPr>
        <p:spPr>
          <a:xfrm>
            <a:off x="1024128" y="4334256"/>
            <a:ext cx="2788920" cy="475488"/>
          </a:xfrm>
          <a:prstGeom prst="rect">
            <a:avLst/>
          </a:prstGeom>
          <a:noFill/>
          <a:ln/>
        </p:spPr>
        <p:txBody>
          <a:bodyPr wrap="square" lIns="0" tIns="0" rIns="0" bIns="0" rtlCol="0" anchor="ctr"/>
          <a:lstStyle/>
          <a:p>
            <a:pPr marL="0" indent="0">
              <a:buNone/>
            </a:pPr>
            <a:r>
              <a:rPr lang="en-US" sz="1040" dirty="0">
                <a:solidFill>
                  <a:srgbClr val="DDECF2"/>
                </a:solidFill>
                <a:latin typeface="Aptos" pitchFamily="34" charset="0"/>
                <a:ea typeface="Aptos" pitchFamily="34" charset="-122"/>
                <a:cs typeface="Aptos" pitchFamily="34" charset="-120"/>
              </a:rPr>
              <a:t>That policy concern still drives the modern rule, even after HIPAA alignment.</a:t>
            </a:r>
            <a:endParaRPr lang="en-US" sz="1040" dirty="0"/>
          </a:p>
        </p:txBody>
      </p:sp>
      <p:sp>
        <p:nvSpPr>
          <p:cNvPr id="13" name="Shape 11"/>
          <p:cNvSpPr/>
          <p:nvPr/>
        </p:nvSpPr>
        <p:spPr>
          <a:xfrm>
            <a:off x="4663440" y="1444752"/>
            <a:ext cx="3246120" cy="1417320"/>
          </a:xfrm>
          <a:prstGeom prst="roundRect">
            <a:avLst>
              <a:gd name="adj" fmla="val 6452"/>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14" name="Shape 12"/>
          <p:cNvSpPr/>
          <p:nvPr/>
        </p:nvSpPr>
        <p:spPr>
          <a:xfrm>
            <a:off x="4846320" y="1609344"/>
            <a:ext cx="1261872"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15" name="Text 13"/>
          <p:cNvSpPr/>
          <p:nvPr/>
        </p:nvSpPr>
        <p:spPr>
          <a:xfrm>
            <a:off x="4919472" y="1677924"/>
            <a:ext cx="1115568"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Protected data</a:t>
            </a:r>
            <a:endParaRPr lang="en-US" sz="720" dirty="0"/>
          </a:p>
        </p:txBody>
      </p:sp>
      <p:sp>
        <p:nvSpPr>
          <p:cNvPr id="16" name="Text 14"/>
          <p:cNvSpPr/>
          <p:nvPr/>
        </p:nvSpPr>
        <p:spPr>
          <a:xfrm>
            <a:off x="4892040" y="1975104"/>
            <a:ext cx="2788920" cy="320040"/>
          </a:xfrm>
          <a:prstGeom prst="rect">
            <a:avLst/>
          </a:prstGeom>
          <a:noFill/>
          <a:ln/>
        </p:spPr>
        <p:txBody>
          <a:bodyPr wrap="square" lIns="0" tIns="0" rIns="0" bIns="0" rtlCol="0" anchor="ctr"/>
          <a:lstStyle/>
          <a:p>
            <a:pPr marL="0" indent="0">
              <a:buNone/>
            </a:pPr>
            <a:r>
              <a:rPr lang="en-US" sz="1400" b="1" dirty="0">
                <a:solidFill>
                  <a:srgbClr val="0B1F33"/>
                </a:solidFill>
                <a:latin typeface="Aptos Display" pitchFamily="34" charset="0"/>
                <a:ea typeface="Aptos Display" pitchFamily="34" charset="-122"/>
                <a:cs typeface="Aptos Display" pitchFamily="34" charset="-120"/>
              </a:rPr>
              <a:t>What it protects</a:t>
            </a:r>
            <a:endParaRPr lang="en-US" sz="1400" dirty="0"/>
          </a:p>
        </p:txBody>
      </p:sp>
      <p:sp>
        <p:nvSpPr>
          <p:cNvPr id="17" name="Text 15"/>
          <p:cNvSpPr/>
          <p:nvPr/>
        </p:nvSpPr>
        <p:spPr>
          <a:xfrm>
            <a:off x="4892040" y="2340864"/>
            <a:ext cx="2788920" cy="411480"/>
          </a:xfrm>
          <a:prstGeom prst="rect">
            <a:avLst/>
          </a:prstGeom>
          <a:noFill/>
          <a:ln/>
        </p:spPr>
        <p:txBody>
          <a:bodyPr wrap="square" lIns="254" tIns="254" rIns="254" bIns="254" rtlCol="0" anchor="t">
            <a:normAutofit/>
          </a:bodyPr>
          <a:lstStyle/>
          <a:p>
            <a:pPr marL="0" indent="0">
              <a:buNone/>
            </a:pPr>
            <a:r>
              <a:rPr lang="en-US" sz="980" dirty="0">
                <a:solidFill>
                  <a:srgbClr val="475569"/>
                </a:solidFill>
                <a:latin typeface="Aptos" pitchFamily="34" charset="0"/>
                <a:ea typeface="Aptos" pitchFamily="34" charset="-122"/>
                <a:cs typeface="Aptos" pitchFamily="34" charset="-120"/>
              </a:rPr>
              <a:t>Patient-identifying SUD diagnosis, treatment, or referral records that are subject to Part 2.</a:t>
            </a:r>
            <a:endParaRPr lang="en-US" sz="980" dirty="0"/>
          </a:p>
        </p:txBody>
      </p:sp>
      <p:sp>
        <p:nvSpPr>
          <p:cNvPr id="18" name="Shape 16"/>
          <p:cNvSpPr/>
          <p:nvPr/>
        </p:nvSpPr>
        <p:spPr>
          <a:xfrm>
            <a:off x="8183880" y="1444752"/>
            <a:ext cx="3246120" cy="1417320"/>
          </a:xfrm>
          <a:prstGeom prst="roundRect">
            <a:avLst>
              <a:gd name="adj" fmla="val 6452"/>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19" name="Shape 17"/>
          <p:cNvSpPr/>
          <p:nvPr/>
        </p:nvSpPr>
        <p:spPr>
          <a:xfrm>
            <a:off x="8366760" y="1609344"/>
            <a:ext cx="141732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20" name="Text 18"/>
          <p:cNvSpPr/>
          <p:nvPr/>
        </p:nvSpPr>
        <p:spPr>
          <a:xfrm>
            <a:off x="8439912" y="1677924"/>
            <a:ext cx="127101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Obligated actors</a:t>
            </a:r>
            <a:endParaRPr lang="en-US" sz="720" dirty="0"/>
          </a:p>
        </p:txBody>
      </p:sp>
      <p:sp>
        <p:nvSpPr>
          <p:cNvPr id="21" name="Text 19"/>
          <p:cNvSpPr/>
          <p:nvPr/>
        </p:nvSpPr>
        <p:spPr>
          <a:xfrm>
            <a:off x="8412480" y="1975104"/>
            <a:ext cx="2788920" cy="320040"/>
          </a:xfrm>
          <a:prstGeom prst="rect">
            <a:avLst/>
          </a:prstGeom>
          <a:noFill/>
          <a:ln/>
        </p:spPr>
        <p:txBody>
          <a:bodyPr wrap="square" lIns="0" tIns="0" rIns="0" bIns="0" rtlCol="0" anchor="ctr"/>
          <a:lstStyle/>
          <a:p>
            <a:pPr marL="0" indent="0">
              <a:buNone/>
            </a:pPr>
            <a:r>
              <a:rPr lang="en-US" sz="1400" b="1" dirty="0">
                <a:solidFill>
                  <a:srgbClr val="0B1F33"/>
                </a:solidFill>
                <a:latin typeface="Aptos Display" pitchFamily="34" charset="0"/>
                <a:ea typeface="Aptos Display" pitchFamily="34" charset="-122"/>
                <a:cs typeface="Aptos Display" pitchFamily="34" charset="-120"/>
              </a:rPr>
              <a:t>Who it follows</a:t>
            </a:r>
            <a:endParaRPr lang="en-US" sz="1400" dirty="0"/>
          </a:p>
        </p:txBody>
      </p:sp>
      <p:sp>
        <p:nvSpPr>
          <p:cNvPr id="22" name="Text 20"/>
          <p:cNvSpPr/>
          <p:nvPr/>
        </p:nvSpPr>
        <p:spPr>
          <a:xfrm>
            <a:off x="8412480" y="2340864"/>
            <a:ext cx="2788920" cy="411480"/>
          </a:xfrm>
          <a:prstGeom prst="rect">
            <a:avLst/>
          </a:prstGeom>
          <a:noFill/>
          <a:ln/>
        </p:spPr>
        <p:txBody>
          <a:bodyPr wrap="square" lIns="254" tIns="254" rIns="254" bIns="254" rtlCol="0" anchor="t">
            <a:normAutofit/>
          </a:bodyPr>
          <a:lstStyle/>
          <a:p>
            <a:pPr marL="0" indent="0">
              <a:buNone/>
            </a:pPr>
            <a:r>
              <a:rPr lang="en-US" sz="980" dirty="0">
                <a:solidFill>
                  <a:srgbClr val="475569"/>
                </a:solidFill>
                <a:latin typeface="Aptos" pitchFamily="34" charset="0"/>
                <a:ea typeface="Aptos" pitchFamily="34" charset="-122"/>
                <a:cs typeface="Aptos" pitchFamily="34" charset="-120"/>
              </a:rPr>
              <a:t>Part 2 programs and, in many cases, lawful holders that receive Part 2 records.</a:t>
            </a:r>
            <a:endParaRPr lang="en-US" sz="980" dirty="0"/>
          </a:p>
        </p:txBody>
      </p:sp>
      <p:sp>
        <p:nvSpPr>
          <p:cNvPr id="23" name="Shape 21"/>
          <p:cNvSpPr/>
          <p:nvPr/>
        </p:nvSpPr>
        <p:spPr>
          <a:xfrm>
            <a:off x="4663440" y="3182112"/>
            <a:ext cx="3246120" cy="1417320"/>
          </a:xfrm>
          <a:prstGeom prst="roundRect">
            <a:avLst>
              <a:gd name="adj" fmla="val 6452"/>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24" name="Shape 22"/>
          <p:cNvSpPr/>
          <p:nvPr/>
        </p:nvSpPr>
        <p:spPr>
          <a:xfrm>
            <a:off x="4846320" y="3346704"/>
            <a:ext cx="1207008"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25" name="Text 23"/>
          <p:cNvSpPr/>
          <p:nvPr/>
        </p:nvSpPr>
        <p:spPr>
          <a:xfrm>
            <a:off x="4919472" y="3415284"/>
            <a:ext cx="1060704"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Not just HIPAA</a:t>
            </a:r>
            <a:endParaRPr lang="en-US" sz="720" dirty="0"/>
          </a:p>
        </p:txBody>
      </p:sp>
      <p:sp>
        <p:nvSpPr>
          <p:cNvPr id="26" name="Text 24"/>
          <p:cNvSpPr/>
          <p:nvPr/>
        </p:nvSpPr>
        <p:spPr>
          <a:xfrm>
            <a:off x="4892040" y="3712464"/>
            <a:ext cx="2788920" cy="320040"/>
          </a:xfrm>
          <a:prstGeom prst="rect">
            <a:avLst/>
          </a:prstGeom>
          <a:noFill/>
          <a:ln/>
        </p:spPr>
        <p:txBody>
          <a:bodyPr wrap="square" lIns="0" tIns="0" rIns="0" bIns="0" rtlCol="0" anchor="ctr"/>
          <a:lstStyle/>
          <a:p>
            <a:pPr marL="0" indent="0">
              <a:buNone/>
            </a:pPr>
            <a:r>
              <a:rPr lang="en-US" sz="1400" b="1" dirty="0">
                <a:solidFill>
                  <a:srgbClr val="0B1F33"/>
                </a:solidFill>
                <a:latin typeface="Aptos Display" pitchFamily="34" charset="0"/>
                <a:ea typeface="Aptos Display" pitchFamily="34" charset="-122"/>
                <a:cs typeface="Aptos Display" pitchFamily="34" charset="-120"/>
              </a:rPr>
              <a:t>How it differs from HIPAA</a:t>
            </a:r>
            <a:endParaRPr lang="en-US" sz="1400" dirty="0"/>
          </a:p>
        </p:txBody>
      </p:sp>
      <p:sp>
        <p:nvSpPr>
          <p:cNvPr id="27" name="Text 25"/>
          <p:cNvSpPr/>
          <p:nvPr/>
        </p:nvSpPr>
        <p:spPr>
          <a:xfrm>
            <a:off x="4892040" y="4078224"/>
            <a:ext cx="2788920" cy="411480"/>
          </a:xfrm>
          <a:prstGeom prst="rect">
            <a:avLst/>
          </a:prstGeom>
          <a:noFill/>
          <a:ln/>
        </p:spPr>
        <p:txBody>
          <a:bodyPr wrap="square" lIns="254" tIns="254" rIns="254" bIns="254" rtlCol="0" anchor="t">
            <a:normAutofit lnSpcReduction="10000"/>
          </a:bodyPr>
          <a:lstStyle/>
          <a:p>
            <a:pPr marL="0" indent="0">
              <a:buNone/>
            </a:pPr>
            <a:r>
              <a:rPr lang="en-US" sz="980" dirty="0">
                <a:solidFill>
                  <a:srgbClr val="475569"/>
                </a:solidFill>
                <a:latin typeface="Aptos" pitchFamily="34" charset="0"/>
                <a:ea typeface="Aptos" pitchFamily="34" charset="-122"/>
                <a:cs typeface="Aptos" pitchFamily="34" charset="-120"/>
              </a:rPr>
              <a:t>Written consent and proceeding-use limits remain central. Alignment did not erase Part 2’s heightened protections.</a:t>
            </a:r>
            <a:endParaRPr lang="en-US" sz="980" dirty="0"/>
          </a:p>
        </p:txBody>
      </p:sp>
      <p:sp>
        <p:nvSpPr>
          <p:cNvPr id="28" name="Shape 26"/>
          <p:cNvSpPr/>
          <p:nvPr/>
        </p:nvSpPr>
        <p:spPr>
          <a:xfrm>
            <a:off x="8183880" y="3182112"/>
            <a:ext cx="3246120" cy="1417320"/>
          </a:xfrm>
          <a:prstGeom prst="roundRect">
            <a:avLst>
              <a:gd name="adj" fmla="val 6452"/>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29" name="Shape 27"/>
          <p:cNvSpPr/>
          <p:nvPr/>
        </p:nvSpPr>
        <p:spPr>
          <a:xfrm>
            <a:off x="8366760" y="3346704"/>
            <a:ext cx="100584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30" name="Text 28"/>
          <p:cNvSpPr/>
          <p:nvPr/>
        </p:nvSpPr>
        <p:spPr>
          <a:xfrm>
            <a:off x="8439912" y="3415284"/>
            <a:ext cx="85953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Governance</a:t>
            </a:r>
            <a:endParaRPr lang="en-US" sz="720" dirty="0"/>
          </a:p>
        </p:txBody>
      </p:sp>
      <p:sp>
        <p:nvSpPr>
          <p:cNvPr id="31" name="Text 29"/>
          <p:cNvSpPr/>
          <p:nvPr/>
        </p:nvSpPr>
        <p:spPr>
          <a:xfrm>
            <a:off x="8412480" y="3712464"/>
            <a:ext cx="2788920" cy="320040"/>
          </a:xfrm>
          <a:prstGeom prst="rect">
            <a:avLst/>
          </a:prstGeom>
          <a:noFill/>
          <a:ln/>
        </p:spPr>
        <p:txBody>
          <a:bodyPr wrap="square" lIns="0" tIns="0" rIns="0" bIns="0" rtlCol="0" anchor="ctr"/>
          <a:lstStyle/>
          <a:p>
            <a:pPr marL="0" indent="0">
              <a:buNone/>
            </a:pPr>
            <a:r>
              <a:rPr lang="en-US" sz="1400" b="1" dirty="0">
                <a:solidFill>
                  <a:srgbClr val="0B1F33"/>
                </a:solidFill>
                <a:latin typeface="Aptos Display" pitchFamily="34" charset="0"/>
                <a:ea typeface="Aptos Display" pitchFamily="34" charset="-122"/>
                <a:cs typeface="Aptos Display" pitchFamily="34" charset="-120"/>
              </a:rPr>
              <a:t>Why privacy/security teams care</a:t>
            </a:r>
            <a:endParaRPr lang="en-US" sz="1400" dirty="0"/>
          </a:p>
        </p:txBody>
      </p:sp>
      <p:sp>
        <p:nvSpPr>
          <p:cNvPr id="32" name="Text 30"/>
          <p:cNvSpPr/>
          <p:nvPr/>
        </p:nvSpPr>
        <p:spPr>
          <a:xfrm>
            <a:off x="8412480" y="4078224"/>
            <a:ext cx="2788920" cy="411480"/>
          </a:xfrm>
          <a:prstGeom prst="rect">
            <a:avLst/>
          </a:prstGeom>
          <a:noFill/>
          <a:ln/>
        </p:spPr>
        <p:txBody>
          <a:bodyPr wrap="square" lIns="254" tIns="254" rIns="254" bIns="254" rtlCol="0" anchor="t">
            <a:normAutofit lnSpcReduction="10000"/>
          </a:bodyPr>
          <a:lstStyle/>
          <a:p>
            <a:pPr marL="0" indent="0">
              <a:buNone/>
            </a:pPr>
            <a:r>
              <a:rPr lang="en-US" sz="980" dirty="0">
                <a:solidFill>
                  <a:srgbClr val="475569"/>
                </a:solidFill>
                <a:latin typeface="Aptos" pitchFamily="34" charset="0"/>
                <a:ea typeface="Aptos" pitchFamily="34" charset="-122"/>
                <a:cs typeface="Aptos" pitchFamily="34" charset="-120"/>
              </a:rPr>
              <a:t>The rule intersects with EHR configuration, HIEs, apps, analytics, breach response, subpoenas, and vendor governance.</a:t>
            </a:r>
            <a:endParaRPr lang="en-US" sz="98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Scope: follow the function and the data</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06</a:t>
            </a:r>
            <a:endParaRPr lang="en-US" sz="850" dirty="0"/>
          </a:p>
        </p:txBody>
      </p:sp>
      <p:sp>
        <p:nvSpPr>
          <p:cNvPr id="9" name="Shape 7"/>
          <p:cNvSpPr/>
          <p:nvPr/>
        </p:nvSpPr>
        <p:spPr>
          <a:xfrm>
            <a:off x="634637" y="1389888"/>
            <a:ext cx="5440680" cy="4681728"/>
          </a:xfrm>
          <a:prstGeom prst="roundRect">
            <a:avLst>
              <a:gd name="adj" fmla="val 1953"/>
            </a:avLst>
          </a:prstGeom>
          <a:solidFill>
            <a:srgbClr val="FFFFFF"/>
          </a:solidFill>
          <a:ln w="10160">
            <a:solidFill>
              <a:srgbClr val="CBD5E1"/>
            </a:solidFill>
            <a:prstDash val="solid"/>
          </a:ln>
          <a:effectLst>
            <a:outerShdw blurRad="12700" dist="50800" dir="2700000" algn="bl" rotWithShape="0">
              <a:srgbClr val="000000">
                <a:alpha val="10000"/>
              </a:srgbClr>
            </a:outerShdw>
          </a:effectLst>
        </p:spPr>
        <p:txBody>
          <a:bodyPr/>
          <a:lstStyle/>
          <a:p>
            <a:endParaRPr lang="en-US" dirty="0"/>
          </a:p>
        </p:txBody>
      </p:sp>
      <p:sp>
        <p:nvSpPr>
          <p:cNvPr id="10" name="Text 8"/>
          <p:cNvSpPr/>
          <p:nvPr/>
        </p:nvSpPr>
        <p:spPr>
          <a:xfrm>
            <a:off x="1051560" y="1682496"/>
            <a:ext cx="3291840" cy="228600"/>
          </a:xfrm>
          <a:prstGeom prst="rect">
            <a:avLst/>
          </a:prstGeom>
          <a:noFill/>
          <a:ln/>
        </p:spPr>
        <p:txBody>
          <a:bodyPr wrap="square" lIns="0" tIns="0" rIns="0" bIns="0" rtlCol="0" anchor="ctr"/>
          <a:lstStyle/>
          <a:p>
            <a:pPr marL="0" indent="0">
              <a:buNone/>
            </a:pPr>
            <a:r>
              <a:rPr lang="en-US" sz="800" b="1" dirty="0">
                <a:solidFill>
                  <a:srgbClr val="147C7C"/>
                </a:solidFill>
                <a:latin typeface="Aptos" pitchFamily="34" charset="0"/>
                <a:ea typeface="Aptos" pitchFamily="34" charset="-122"/>
                <a:cs typeface="Aptos" pitchFamily="34" charset="-120"/>
              </a:rPr>
              <a:t>PART 2 PROGRAM ANALYSIS</a:t>
            </a:r>
            <a:endParaRPr lang="en-US" sz="800" dirty="0"/>
          </a:p>
        </p:txBody>
      </p:sp>
      <p:sp>
        <p:nvSpPr>
          <p:cNvPr id="11" name="Shape 9"/>
          <p:cNvSpPr/>
          <p:nvPr/>
        </p:nvSpPr>
        <p:spPr>
          <a:xfrm>
            <a:off x="1051560" y="2057400"/>
            <a:ext cx="347472" cy="347472"/>
          </a:xfrm>
          <a:prstGeom prst="ellipse">
            <a:avLst/>
          </a:prstGeom>
          <a:solidFill>
            <a:srgbClr val="147C7C"/>
          </a:solidFill>
          <a:ln w="12700">
            <a:solidFill>
              <a:srgbClr val="147C7C"/>
            </a:solidFill>
            <a:prstDash val="solid"/>
          </a:ln>
        </p:spPr>
        <p:txBody>
          <a:bodyPr/>
          <a:lstStyle/>
          <a:p>
            <a:endParaRPr lang="en-US"/>
          </a:p>
        </p:txBody>
      </p:sp>
      <p:sp>
        <p:nvSpPr>
          <p:cNvPr id="12" name="Text 10"/>
          <p:cNvSpPr/>
          <p:nvPr/>
        </p:nvSpPr>
        <p:spPr>
          <a:xfrm>
            <a:off x="1051560" y="2107692"/>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1</a:t>
            </a:r>
            <a:endParaRPr lang="en-US" sz="1000" dirty="0"/>
          </a:p>
        </p:txBody>
      </p:sp>
      <p:sp>
        <p:nvSpPr>
          <p:cNvPr id="13" name="Text 11"/>
          <p:cNvSpPr/>
          <p:nvPr/>
        </p:nvSpPr>
        <p:spPr>
          <a:xfrm>
            <a:off x="1508760" y="2075688"/>
            <a:ext cx="4526280" cy="292608"/>
          </a:xfrm>
          <a:prstGeom prst="rect">
            <a:avLst/>
          </a:prstGeom>
          <a:noFill/>
          <a:ln/>
        </p:spPr>
        <p:txBody>
          <a:bodyPr wrap="square" lIns="0" tIns="0" rIns="0" bIns="0" rtlCol="0" anchor="ctr">
            <a:normAutofit/>
          </a:bodyPr>
          <a:lstStyle/>
          <a:p>
            <a:pPr marL="0" indent="0">
              <a:buNone/>
            </a:pPr>
            <a:r>
              <a:rPr lang="en-US" sz="1400" dirty="0">
                <a:solidFill>
                  <a:srgbClr val="152033"/>
                </a:solidFill>
                <a:latin typeface="Aptos" pitchFamily="34" charset="0"/>
                <a:ea typeface="Aptos" pitchFamily="34" charset="-122"/>
                <a:cs typeface="Aptos" pitchFamily="34" charset="-120"/>
              </a:rPr>
              <a:t>Is the organization federally assisted?</a:t>
            </a:r>
            <a:endParaRPr lang="en-US" sz="1400" dirty="0"/>
          </a:p>
        </p:txBody>
      </p:sp>
      <p:sp>
        <p:nvSpPr>
          <p:cNvPr id="14" name="Shape 12"/>
          <p:cNvSpPr/>
          <p:nvPr/>
        </p:nvSpPr>
        <p:spPr>
          <a:xfrm>
            <a:off x="1051560" y="2743200"/>
            <a:ext cx="347472" cy="347472"/>
          </a:xfrm>
          <a:prstGeom prst="ellipse">
            <a:avLst/>
          </a:prstGeom>
          <a:solidFill>
            <a:srgbClr val="147C7C"/>
          </a:solidFill>
          <a:ln w="12700">
            <a:solidFill>
              <a:srgbClr val="147C7C"/>
            </a:solidFill>
            <a:prstDash val="solid"/>
          </a:ln>
        </p:spPr>
        <p:txBody>
          <a:bodyPr/>
          <a:lstStyle/>
          <a:p>
            <a:endParaRPr lang="en-US"/>
          </a:p>
        </p:txBody>
      </p:sp>
      <p:sp>
        <p:nvSpPr>
          <p:cNvPr id="15" name="Text 13"/>
          <p:cNvSpPr/>
          <p:nvPr/>
        </p:nvSpPr>
        <p:spPr>
          <a:xfrm>
            <a:off x="1051560" y="2793492"/>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2</a:t>
            </a:r>
            <a:endParaRPr lang="en-US" sz="1000" dirty="0"/>
          </a:p>
        </p:txBody>
      </p:sp>
      <p:sp>
        <p:nvSpPr>
          <p:cNvPr id="16" name="Text 14"/>
          <p:cNvSpPr/>
          <p:nvPr/>
        </p:nvSpPr>
        <p:spPr>
          <a:xfrm>
            <a:off x="1508760" y="2761488"/>
            <a:ext cx="4526280" cy="292608"/>
          </a:xfrm>
          <a:prstGeom prst="rect">
            <a:avLst/>
          </a:prstGeom>
          <a:noFill/>
          <a:ln/>
        </p:spPr>
        <p:txBody>
          <a:bodyPr wrap="square" lIns="0" tIns="0" rIns="0" bIns="0" rtlCol="0" anchor="ctr">
            <a:noAutofit/>
          </a:bodyPr>
          <a:lstStyle/>
          <a:p>
            <a:pPr marL="0" indent="0">
              <a:buNone/>
            </a:pPr>
            <a:r>
              <a:rPr lang="en-US" sz="1400" dirty="0">
                <a:solidFill>
                  <a:srgbClr val="152033"/>
                </a:solidFill>
                <a:latin typeface="Aptos" pitchFamily="34" charset="0"/>
                <a:ea typeface="Aptos" pitchFamily="34" charset="-122"/>
                <a:cs typeface="Aptos" pitchFamily="34" charset="-120"/>
              </a:rPr>
              <a:t>Does the program provide SUD diagnosis, treatment, or referral?</a:t>
            </a:r>
            <a:endParaRPr lang="en-US" sz="1400" dirty="0"/>
          </a:p>
        </p:txBody>
      </p:sp>
      <p:sp>
        <p:nvSpPr>
          <p:cNvPr id="17" name="Shape 15"/>
          <p:cNvSpPr/>
          <p:nvPr/>
        </p:nvSpPr>
        <p:spPr>
          <a:xfrm>
            <a:off x="1051560" y="3429000"/>
            <a:ext cx="347472" cy="347472"/>
          </a:xfrm>
          <a:prstGeom prst="ellipse">
            <a:avLst/>
          </a:prstGeom>
          <a:solidFill>
            <a:srgbClr val="147C7C"/>
          </a:solidFill>
          <a:ln w="12700">
            <a:solidFill>
              <a:srgbClr val="147C7C"/>
            </a:solidFill>
            <a:prstDash val="solid"/>
          </a:ln>
        </p:spPr>
        <p:txBody>
          <a:bodyPr/>
          <a:lstStyle/>
          <a:p>
            <a:endParaRPr lang="en-US"/>
          </a:p>
        </p:txBody>
      </p:sp>
      <p:sp>
        <p:nvSpPr>
          <p:cNvPr id="18" name="Text 16"/>
          <p:cNvSpPr/>
          <p:nvPr/>
        </p:nvSpPr>
        <p:spPr>
          <a:xfrm>
            <a:off x="1051560" y="3479292"/>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3</a:t>
            </a:r>
            <a:endParaRPr lang="en-US" sz="1000" dirty="0"/>
          </a:p>
        </p:txBody>
      </p:sp>
      <p:sp>
        <p:nvSpPr>
          <p:cNvPr id="19" name="Text 17"/>
          <p:cNvSpPr/>
          <p:nvPr/>
        </p:nvSpPr>
        <p:spPr>
          <a:xfrm>
            <a:off x="1508760" y="3447288"/>
            <a:ext cx="4526280" cy="292608"/>
          </a:xfrm>
          <a:prstGeom prst="rect">
            <a:avLst/>
          </a:prstGeom>
          <a:noFill/>
          <a:ln/>
        </p:spPr>
        <p:txBody>
          <a:bodyPr wrap="square" lIns="0" tIns="0" rIns="0" bIns="0" rtlCol="0" anchor="ctr">
            <a:noAutofit/>
          </a:bodyPr>
          <a:lstStyle/>
          <a:p>
            <a:pPr marL="0" indent="0">
              <a:buNone/>
            </a:pPr>
            <a:r>
              <a:rPr lang="en-US" sz="1400" dirty="0">
                <a:solidFill>
                  <a:srgbClr val="152033"/>
                </a:solidFill>
                <a:latin typeface="Aptos" pitchFamily="34" charset="0"/>
                <a:ea typeface="Aptos" pitchFamily="34" charset="-122"/>
                <a:cs typeface="Aptos" pitchFamily="34" charset="-120"/>
              </a:rPr>
              <a:t>Is it a general medical facility with an identified SUD unit or personnel?</a:t>
            </a:r>
            <a:endParaRPr lang="en-US" sz="1400" dirty="0"/>
          </a:p>
        </p:txBody>
      </p:sp>
      <p:sp>
        <p:nvSpPr>
          <p:cNvPr id="20" name="Shape 18"/>
          <p:cNvSpPr/>
          <p:nvPr/>
        </p:nvSpPr>
        <p:spPr>
          <a:xfrm>
            <a:off x="1051560" y="4114800"/>
            <a:ext cx="347472" cy="347472"/>
          </a:xfrm>
          <a:prstGeom prst="ellipse">
            <a:avLst/>
          </a:prstGeom>
          <a:solidFill>
            <a:srgbClr val="1D4E89"/>
          </a:solidFill>
          <a:ln w="12700">
            <a:solidFill>
              <a:srgbClr val="1D4E89"/>
            </a:solidFill>
            <a:prstDash val="solid"/>
          </a:ln>
        </p:spPr>
        <p:txBody>
          <a:bodyPr/>
          <a:lstStyle/>
          <a:p>
            <a:endParaRPr lang="en-US"/>
          </a:p>
        </p:txBody>
      </p:sp>
      <p:sp>
        <p:nvSpPr>
          <p:cNvPr id="21" name="Text 19"/>
          <p:cNvSpPr/>
          <p:nvPr/>
        </p:nvSpPr>
        <p:spPr>
          <a:xfrm>
            <a:off x="1051560" y="4165092"/>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4</a:t>
            </a:r>
            <a:endParaRPr lang="en-US" sz="1000" dirty="0"/>
          </a:p>
        </p:txBody>
      </p:sp>
      <p:sp>
        <p:nvSpPr>
          <p:cNvPr id="22" name="Text 20"/>
          <p:cNvSpPr/>
          <p:nvPr/>
        </p:nvSpPr>
        <p:spPr>
          <a:xfrm>
            <a:off x="1508760" y="4133088"/>
            <a:ext cx="4526280" cy="292608"/>
          </a:xfrm>
          <a:prstGeom prst="rect">
            <a:avLst/>
          </a:prstGeom>
          <a:noFill/>
          <a:ln/>
        </p:spPr>
        <p:txBody>
          <a:bodyPr wrap="square" lIns="0" tIns="0" rIns="0" bIns="0" rtlCol="0" anchor="ctr">
            <a:noAutofit/>
          </a:bodyPr>
          <a:lstStyle/>
          <a:p>
            <a:pPr marL="0" indent="0">
              <a:buNone/>
            </a:pPr>
            <a:r>
              <a:rPr lang="en-US" sz="1400" dirty="0">
                <a:solidFill>
                  <a:srgbClr val="152033"/>
                </a:solidFill>
                <a:latin typeface="Aptos" pitchFamily="34" charset="0"/>
                <a:ea typeface="Aptos" pitchFamily="34" charset="-122"/>
                <a:cs typeface="Aptos" pitchFamily="34" charset="-120"/>
              </a:rPr>
              <a:t>Is the information created, received, or maintained by that program?</a:t>
            </a:r>
            <a:endParaRPr lang="en-US" sz="1400" dirty="0"/>
          </a:p>
        </p:txBody>
      </p:sp>
      <p:sp>
        <p:nvSpPr>
          <p:cNvPr id="23" name="Shape 21"/>
          <p:cNvSpPr/>
          <p:nvPr/>
        </p:nvSpPr>
        <p:spPr>
          <a:xfrm>
            <a:off x="1051560" y="4800600"/>
            <a:ext cx="347472" cy="347472"/>
          </a:xfrm>
          <a:prstGeom prst="ellipse">
            <a:avLst/>
          </a:prstGeom>
          <a:solidFill>
            <a:srgbClr val="1D4E89"/>
          </a:solidFill>
          <a:ln w="12700">
            <a:solidFill>
              <a:srgbClr val="1D4E89"/>
            </a:solidFill>
            <a:prstDash val="solid"/>
          </a:ln>
        </p:spPr>
        <p:txBody>
          <a:bodyPr/>
          <a:lstStyle/>
          <a:p>
            <a:endParaRPr lang="en-US"/>
          </a:p>
        </p:txBody>
      </p:sp>
      <p:sp>
        <p:nvSpPr>
          <p:cNvPr id="24" name="Text 22"/>
          <p:cNvSpPr/>
          <p:nvPr/>
        </p:nvSpPr>
        <p:spPr>
          <a:xfrm>
            <a:off x="1051560" y="4850892"/>
            <a:ext cx="347472"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pitchFamily="34" charset="0"/>
                <a:ea typeface="Aptos" pitchFamily="34" charset="-122"/>
                <a:cs typeface="Aptos" pitchFamily="34" charset="-120"/>
              </a:rPr>
              <a:t>5</a:t>
            </a:r>
            <a:endParaRPr lang="en-US" sz="1000" dirty="0"/>
          </a:p>
        </p:txBody>
      </p:sp>
      <p:sp>
        <p:nvSpPr>
          <p:cNvPr id="25" name="Text 23"/>
          <p:cNvSpPr/>
          <p:nvPr/>
        </p:nvSpPr>
        <p:spPr>
          <a:xfrm>
            <a:off x="1508760" y="4818888"/>
            <a:ext cx="4526280" cy="292608"/>
          </a:xfrm>
          <a:prstGeom prst="rect">
            <a:avLst/>
          </a:prstGeom>
          <a:noFill/>
          <a:ln/>
        </p:spPr>
        <p:txBody>
          <a:bodyPr wrap="square" lIns="0" tIns="0" rIns="0" bIns="0" rtlCol="0" anchor="ctr">
            <a:normAutofit/>
          </a:bodyPr>
          <a:lstStyle/>
          <a:p>
            <a:pPr marL="0" indent="0">
              <a:buNone/>
            </a:pPr>
            <a:r>
              <a:rPr lang="en-US" sz="1400" dirty="0">
                <a:solidFill>
                  <a:srgbClr val="152033"/>
                </a:solidFill>
                <a:latin typeface="Aptos" pitchFamily="34" charset="0"/>
                <a:ea typeface="Aptos" pitchFamily="34" charset="-122"/>
                <a:cs typeface="Aptos" pitchFamily="34" charset="-120"/>
              </a:rPr>
              <a:t>Is the recipient now a lawful holder of Part 2 records?</a:t>
            </a:r>
            <a:endParaRPr lang="en-US" sz="1400" dirty="0"/>
          </a:p>
        </p:txBody>
      </p:sp>
      <p:sp>
        <p:nvSpPr>
          <p:cNvPr id="26" name="Shape 24"/>
          <p:cNvSpPr/>
          <p:nvPr/>
        </p:nvSpPr>
        <p:spPr>
          <a:xfrm>
            <a:off x="6565392" y="1389888"/>
            <a:ext cx="4572000" cy="4681728"/>
          </a:xfrm>
          <a:prstGeom prst="roundRect">
            <a:avLst>
              <a:gd name="adj" fmla="val 2000"/>
            </a:avLst>
          </a:prstGeom>
          <a:solidFill>
            <a:srgbClr val="F1FBF8"/>
          </a:solidFill>
          <a:ln w="10160">
            <a:solidFill>
              <a:srgbClr val="C9E6DF"/>
            </a:solidFill>
            <a:prstDash val="solid"/>
          </a:ln>
          <a:effectLst>
            <a:outerShdw blurRad="12700" dist="50800" dir="2700000" algn="bl" rotWithShape="0">
              <a:srgbClr val="000000">
                <a:alpha val="10000"/>
              </a:srgbClr>
            </a:outerShdw>
          </a:effectLst>
        </p:spPr>
        <p:txBody>
          <a:bodyPr/>
          <a:lstStyle/>
          <a:p>
            <a:endParaRPr lang="en-US"/>
          </a:p>
        </p:txBody>
      </p:sp>
      <p:sp>
        <p:nvSpPr>
          <p:cNvPr id="27" name="Text 25"/>
          <p:cNvSpPr/>
          <p:nvPr/>
        </p:nvSpPr>
        <p:spPr>
          <a:xfrm>
            <a:off x="6876288" y="1682496"/>
            <a:ext cx="3291840" cy="228600"/>
          </a:xfrm>
          <a:prstGeom prst="rect">
            <a:avLst/>
          </a:prstGeom>
          <a:noFill/>
          <a:ln/>
        </p:spPr>
        <p:txBody>
          <a:bodyPr wrap="square" lIns="0" tIns="0" rIns="0" bIns="0" rtlCol="0" anchor="ctr"/>
          <a:lstStyle/>
          <a:p>
            <a:pPr marL="0" indent="0">
              <a:buNone/>
            </a:pPr>
            <a:r>
              <a:rPr lang="en-US" sz="800" b="1" dirty="0">
                <a:solidFill>
                  <a:srgbClr val="147C7C"/>
                </a:solidFill>
                <a:latin typeface="Aptos" pitchFamily="34" charset="0"/>
                <a:ea typeface="Aptos" pitchFamily="34" charset="-122"/>
                <a:cs typeface="Aptos" pitchFamily="34" charset="-120"/>
              </a:rPr>
              <a:t>COMMON SCOPE TRAPS</a:t>
            </a:r>
            <a:endParaRPr lang="en-US" sz="800" dirty="0"/>
          </a:p>
        </p:txBody>
      </p:sp>
      <p:sp>
        <p:nvSpPr>
          <p:cNvPr id="28" name="Text 26"/>
          <p:cNvSpPr/>
          <p:nvPr/>
        </p:nvSpPr>
        <p:spPr>
          <a:xfrm>
            <a:off x="6876288" y="2057400"/>
            <a:ext cx="3931920" cy="3410712"/>
          </a:xfrm>
          <a:prstGeom prst="rect">
            <a:avLst/>
          </a:prstGeom>
          <a:noFill/>
          <a:ln/>
        </p:spPr>
        <p:txBody>
          <a:bodyPr wrap="square" lIns="254" tIns="254" rIns="254" bIns="254" rtlCol="0" anchor="t">
            <a:normAutofit lnSpcReduction="10000"/>
          </a:bodyPr>
          <a:lstStyle/>
          <a:p>
            <a:pPr marL="0" indent="0">
              <a:buNone/>
            </a:pPr>
            <a:r>
              <a:rPr lang="en-US" sz="1600" dirty="0">
                <a:solidFill>
                  <a:srgbClr val="152033"/>
                </a:solidFill>
                <a:latin typeface="Aptos" pitchFamily="34" charset="0"/>
                <a:ea typeface="Aptos" pitchFamily="34" charset="-122"/>
                <a:cs typeface="Aptos" pitchFamily="34" charset="-120"/>
              </a:rPr>
              <a:t>• Assuming every SUD reference is Part 2 data</a:t>
            </a:r>
          </a:p>
          <a:p>
            <a:pPr marL="0" indent="0">
              <a:buNone/>
            </a:pP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Assuming HIPAA permission automatically solves Part 2</a:t>
            </a:r>
          </a:p>
          <a:p>
            <a:pPr marL="0" indent="0">
              <a:buNone/>
            </a:pP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Missing data inherited from a Part 2 program</a:t>
            </a:r>
          </a:p>
          <a:p>
            <a:pPr marL="0" indent="0">
              <a:buNone/>
            </a:pP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Treating a vendor workflow as only a technical issue</a:t>
            </a:r>
          </a:p>
          <a:p>
            <a:pPr marL="0" indent="0">
              <a:buNone/>
            </a:pPr>
            <a:endParaRPr lang="en-US" sz="1600" dirty="0"/>
          </a:p>
          <a:p>
            <a:pPr marL="0" indent="0">
              <a:buNone/>
            </a:pPr>
            <a:r>
              <a:rPr lang="en-US" sz="1600" dirty="0">
                <a:solidFill>
                  <a:srgbClr val="152033"/>
                </a:solidFill>
                <a:latin typeface="Aptos" pitchFamily="34" charset="0"/>
                <a:ea typeface="Aptos" pitchFamily="34" charset="-122"/>
                <a:cs typeface="Aptos" pitchFamily="34" charset="-120"/>
              </a:rPr>
              <a:t>• Ignoring state law, contract, or accreditation overlays</a:t>
            </a:r>
            <a:endParaRPr lang="en-US" sz="1600" dirty="0"/>
          </a:p>
        </p:txBody>
      </p:sp>
      <p:sp>
        <p:nvSpPr>
          <p:cNvPr id="29" name="Text 27"/>
          <p:cNvSpPr/>
          <p:nvPr/>
        </p:nvSpPr>
        <p:spPr>
          <a:xfrm>
            <a:off x="6903720" y="5285232"/>
            <a:ext cx="3886200" cy="365760"/>
          </a:xfrm>
          <a:prstGeom prst="rect">
            <a:avLst/>
          </a:prstGeom>
          <a:noFill/>
          <a:ln/>
        </p:spPr>
        <p:txBody>
          <a:bodyPr wrap="square" lIns="0" tIns="0" rIns="0" bIns="0" rtlCol="0" anchor="ctr"/>
          <a:lstStyle/>
          <a:p>
            <a:pPr marL="0" indent="0" algn="ctr">
              <a:buNone/>
            </a:pP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What counts as a Part 2 record?</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07</a:t>
            </a:r>
            <a:endParaRPr lang="en-US" sz="850" dirty="0"/>
          </a:p>
        </p:txBody>
      </p:sp>
      <p:sp>
        <p:nvSpPr>
          <p:cNvPr id="9" name="Shape 7"/>
          <p:cNvSpPr/>
          <p:nvPr/>
        </p:nvSpPr>
        <p:spPr>
          <a:xfrm>
            <a:off x="749808" y="1444752"/>
            <a:ext cx="5349240" cy="1847088"/>
          </a:xfrm>
          <a:prstGeom prst="roundRect">
            <a:avLst>
              <a:gd name="adj" fmla="val 4950"/>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10" name="Shape 8"/>
          <p:cNvSpPr/>
          <p:nvPr/>
        </p:nvSpPr>
        <p:spPr>
          <a:xfrm>
            <a:off x="932688" y="1609344"/>
            <a:ext cx="141732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11" name="Text 9"/>
          <p:cNvSpPr/>
          <p:nvPr/>
        </p:nvSpPr>
        <p:spPr>
          <a:xfrm>
            <a:off x="1005840" y="1677924"/>
            <a:ext cx="127101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Patient-identifying</a:t>
            </a:r>
            <a:endParaRPr lang="en-US" sz="720" dirty="0"/>
          </a:p>
        </p:txBody>
      </p:sp>
      <p:sp>
        <p:nvSpPr>
          <p:cNvPr id="12" name="Text 10"/>
          <p:cNvSpPr/>
          <p:nvPr/>
        </p:nvSpPr>
        <p:spPr>
          <a:xfrm>
            <a:off x="978408" y="1975104"/>
            <a:ext cx="4892040" cy="320040"/>
          </a:xfrm>
          <a:prstGeom prst="rect">
            <a:avLst/>
          </a:prstGeom>
          <a:noFill/>
          <a:ln/>
        </p:spPr>
        <p:txBody>
          <a:bodyPr wrap="square" lIns="0" tIns="0" rIns="0" bIns="0" rtlCol="0" anchor="ctr"/>
          <a:lstStyle/>
          <a:p>
            <a:pPr marL="0" indent="0">
              <a:buNone/>
            </a:pPr>
            <a:r>
              <a:rPr lang="en-US" sz="1500" b="1" dirty="0">
                <a:solidFill>
                  <a:srgbClr val="0B1F33"/>
                </a:solidFill>
                <a:latin typeface="Aptos Display" pitchFamily="34" charset="0"/>
                <a:ea typeface="Aptos Display" pitchFamily="34" charset="-122"/>
                <a:cs typeface="Aptos Display" pitchFamily="34" charset="-120"/>
              </a:rPr>
              <a:t>The trigger</a:t>
            </a:r>
            <a:endParaRPr lang="en-US" sz="1500" dirty="0"/>
          </a:p>
        </p:txBody>
      </p:sp>
      <p:sp>
        <p:nvSpPr>
          <p:cNvPr id="13" name="Text 11"/>
          <p:cNvSpPr/>
          <p:nvPr/>
        </p:nvSpPr>
        <p:spPr>
          <a:xfrm>
            <a:off x="978408" y="2340864"/>
            <a:ext cx="4892040" cy="841248"/>
          </a:xfrm>
          <a:prstGeom prst="rect">
            <a:avLst/>
          </a:prstGeom>
          <a:noFill/>
          <a:ln/>
        </p:spPr>
        <p:txBody>
          <a:bodyPr wrap="square" lIns="254" tIns="254" rIns="254" bIns="254" rtlCol="0" anchor="t">
            <a:noAutofit/>
          </a:bodyPr>
          <a:lstStyle/>
          <a:p>
            <a:pPr marL="0" indent="0">
              <a:buNone/>
            </a:pPr>
            <a:r>
              <a:rPr lang="en-US" sz="1600" dirty="0">
                <a:solidFill>
                  <a:srgbClr val="475569"/>
                </a:solidFill>
                <a:latin typeface="Aptos" pitchFamily="34" charset="0"/>
                <a:ea typeface="Aptos" pitchFamily="34" charset="-122"/>
                <a:cs typeface="Aptos" pitchFamily="34" charset="-120"/>
              </a:rPr>
              <a:t>Information that identifies a patient as having or having had a substance use disorder, or as receiving SUD diagnosis, treatment, or referral for treatment.</a:t>
            </a:r>
            <a:endParaRPr lang="en-US" sz="1600" dirty="0"/>
          </a:p>
        </p:txBody>
      </p:sp>
      <p:sp>
        <p:nvSpPr>
          <p:cNvPr id="14" name="Shape 12"/>
          <p:cNvSpPr/>
          <p:nvPr/>
        </p:nvSpPr>
        <p:spPr>
          <a:xfrm>
            <a:off x="6382512" y="1444752"/>
            <a:ext cx="5349240" cy="1847088"/>
          </a:xfrm>
          <a:prstGeom prst="roundRect">
            <a:avLst>
              <a:gd name="adj" fmla="val 4950"/>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15" name="Shape 13"/>
          <p:cNvSpPr/>
          <p:nvPr/>
        </p:nvSpPr>
        <p:spPr>
          <a:xfrm>
            <a:off x="6565392" y="1609344"/>
            <a:ext cx="105156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16" name="Text 14"/>
          <p:cNvSpPr/>
          <p:nvPr/>
        </p:nvSpPr>
        <p:spPr>
          <a:xfrm>
            <a:off x="6638544" y="1677924"/>
            <a:ext cx="90525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Provenance</a:t>
            </a:r>
            <a:endParaRPr lang="en-US" sz="720" dirty="0"/>
          </a:p>
        </p:txBody>
      </p:sp>
      <p:sp>
        <p:nvSpPr>
          <p:cNvPr id="17" name="Text 15"/>
          <p:cNvSpPr/>
          <p:nvPr/>
        </p:nvSpPr>
        <p:spPr>
          <a:xfrm>
            <a:off x="6611112" y="1975104"/>
            <a:ext cx="4892040" cy="320040"/>
          </a:xfrm>
          <a:prstGeom prst="rect">
            <a:avLst/>
          </a:prstGeom>
          <a:noFill/>
          <a:ln/>
        </p:spPr>
        <p:txBody>
          <a:bodyPr wrap="square" lIns="0" tIns="0" rIns="0" bIns="0" rtlCol="0" anchor="ctr"/>
          <a:lstStyle/>
          <a:p>
            <a:pPr marL="0" indent="0">
              <a:buNone/>
            </a:pPr>
            <a:r>
              <a:rPr lang="en-US" sz="1500" b="1" dirty="0">
                <a:solidFill>
                  <a:srgbClr val="0B1F33"/>
                </a:solidFill>
                <a:latin typeface="Aptos Display" pitchFamily="34" charset="0"/>
                <a:ea typeface="Aptos Display" pitchFamily="34" charset="-122"/>
                <a:cs typeface="Aptos Display" pitchFamily="34" charset="-120"/>
              </a:rPr>
              <a:t>The source matters</a:t>
            </a:r>
            <a:endParaRPr lang="en-US" sz="1500" dirty="0"/>
          </a:p>
        </p:txBody>
      </p:sp>
      <p:sp>
        <p:nvSpPr>
          <p:cNvPr id="18" name="Text 16"/>
          <p:cNvSpPr/>
          <p:nvPr/>
        </p:nvSpPr>
        <p:spPr>
          <a:xfrm>
            <a:off x="6611112" y="2340864"/>
            <a:ext cx="4892040" cy="841248"/>
          </a:xfrm>
          <a:prstGeom prst="rect">
            <a:avLst/>
          </a:prstGeom>
          <a:noFill/>
          <a:ln/>
        </p:spPr>
        <p:txBody>
          <a:bodyPr wrap="square" lIns="254" tIns="254" rIns="254" bIns="254" rtlCol="0" anchor="t">
            <a:normAutofit/>
          </a:bodyPr>
          <a:lstStyle/>
          <a:p>
            <a:pPr marL="0" indent="0">
              <a:buNone/>
            </a:pPr>
            <a:r>
              <a:rPr lang="en-US" sz="1600" dirty="0">
                <a:solidFill>
                  <a:srgbClr val="475569"/>
                </a:solidFill>
                <a:latin typeface="Aptos" pitchFamily="34" charset="0"/>
                <a:ea typeface="Aptos" pitchFamily="34" charset="-122"/>
                <a:cs typeface="Aptos" pitchFamily="34" charset="-120"/>
              </a:rPr>
              <a:t>The analysis depends on who created, received, or maintains the record - and whether the recipient is a lawful holder of Part 2 records.</a:t>
            </a:r>
            <a:endParaRPr lang="en-US" sz="1600" dirty="0"/>
          </a:p>
        </p:txBody>
      </p:sp>
      <p:sp>
        <p:nvSpPr>
          <p:cNvPr id="19" name="Shape 17"/>
          <p:cNvSpPr/>
          <p:nvPr/>
        </p:nvSpPr>
        <p:spPr>
          <a:xfrm>
            <a:off x="960120" y="3858767"/>
            <a:ext cx="10332720" cy="1636773"/>
          </a:xfrm>
          <a:prstGeom prst="roundRect">
            <a:avLst>
              <a:gd name="adj" fmla="val 8955"/>
            </a:avLst>
          </a:prstGeom>
          <a:solidFill>
            <a:srgbClr val="102A43"/>
          </a:solidFill>
          <a:ln w="12700">
            <a:solidFill>
              <a:srgbClr val="102A43"/>
            </a:solidFill>
            <a:prstDash val="solid"/>
          </a:ln>
        </p:spPr>
        <p:txBody>
          <a:bodyPr/>
          <a:lstStyle/>
          <a:p>
            <a:endParaRPr lang="en-US" dirty="0"/>
          </a:p>
        </p:txBody>
      </p:sp>
      <p:sp>
        <p:nvSpPr>
          <p:cNvPr id="20" name="Text 18"/>
          <p:cNvSpPr/>
          <p:nvPr/>
        </p:nvSpPr>
        <p:spPr>
          <a:xfrm>
            <a:off x="1325880" y="4114800"/>
            <a:ext cx="2926080" cy="201168"/>
          </a:xfrm>
          <a:prstGeom prst="rect">
            <a:avLst/>
          </a:prstGeom>
          <a:noFill/>
          <a:ln/>
        </p:spPr>
        <p:txBody>
          <a:bodyPr wrap="square" lIns="0" tIns="0" rIns="0" bIns="0" rtlCol="0" anchor="ctr"/>
          <a:lstStyle/>
          <a:p>
            <a:pPr marL="0" indent="0">
              <a:buNone/>
            </a:pPr>
            <a:r>
              <a:rPr lang="en-US" sz="850" b="1" dirty="0">
                <a:solidFill>
                  <a:srgbClr val="B7E28A"/>
                </a:solidFill>
                <a:latin typeface="Aptos" pitchFamily="34" charset="0"/>
                <a:ea typeface="Aptos" pitchFamily="34" charset="-122"/>
                <a:cs typeface="Aptos" pitchFamily="34" charset="-120"/>
              </a:rPr>
              <a:t>Practical documentation rule</a:t>
            </a:r>
            <a:endParaRPr lang="en-US" sz="850" dirty="0"/>
          </a:p>
        </p:txBody>
      </p:sp>
      <p:sp>
        <p:nvSpPr>
          <p:cNvPr id="21" name="Text 19"/>
          <p:cNvSpPr/>
          <p:nvPr/>
        </p:nvSpPr>
        <p:spPr>
          <a:xfrm>
            <a:off x="1325880" y="4407408"/>
            <a:ext cx="5669280" cy="310896"/>
          </a:xfrm>
          <a:prstGeom prst="rect">
            <a:avLst/>
          </a:prstGeom>
          <a:noFill/>
          <a:ln/>
        </p:spPr>
        <p:txBody>
          <a:bodyPr wrap="square" lIns="0" tIns="0" rIns="0" bIns="0" rtlCol="0" anchor="ctr"/>
          <a:lstStyle/>
          <a:p>
            <a:pPr marL="0" indent="0">
              <a:buNone/>
            </a:pPr>
            <a:r>
              <a:rPr lang="en-US" sz="1750" b="1" dirty="0">
                <a:solidFill>
                  <a:srgbClr val="FFFFFF"/>
                </a:solidFill>
                <a:latin typeface="Aptos Display" pitchFamily="34" charset="0"/>
                <a:ea typeface="Aptos Display" pitchFamily="34" charset="-122"/>
                <a:cs typeface="Aptos Display" pitchFamily="34" charset="-120"/>
              </a:rPr>
              <a:t>Map the data path before applying the permission.</a:t>
            </a:r>
            <a:endParaRPr lang="en-US" sz="1750" dirty="0"/>
          </a:p>
        </p:txBody>
      </p:sp>
      <p:sp>
        <p:nvSpPr>
          <p:cNvPr id="22" name="Text 20"/>
          <p:cNvSpPr/>
          <p:nvPr/>
        </p:nvSpPr>
        <p:spPr>
          <a:xfrm>
            <a:off x="1325880" y="4773168"/>
            <a:ext cx="9692640" cy="237744"/>
          </a:xfrm>
          <a:prstGeom prst="rect">
            <a:avLst/>
          </a:prstGeom>
          <a:noFill/>
          <a:ln/>
        </p:spPr>
        <p:txBody>
          <a:bodyPr wrap="square" lIns="0" tIns="0" rIns="0" bIns="0" rtlCol="0" anchor="ctr"/>
          <a:lstStyle/>
          <a:p>
            <a:pPr marL="0" indent="0">
              <a:buNone/>
            </a:pPr>
            <a:r>
              <a:rPr lang="en-US" sz="1400" dirty="0">
                <a:solidFill>
                  <a:srgbClr val="DDECF2"/>
                </a:solidFill>
                <a:latin typeface="Aptos" pitchFamily="34" charset="0"/>
                <a:ea typeface="Aptos" pitchFamily="34" charset="-122"/>
                <a:cs typeface="Aptos" pitchFamily="34" charset="-120"/>
              </a:rPr>
              <a:t>Origin -&gt; consent basis -&gt; recipient -&gt; intended use -&gt; redisclosure risk -&gt; proceeding-use restrictions</a:t>
            </a:r>
            <a:endParaRPr lang="en-US" sz="1400" dirty="0"/>
          </a:p>
        </p:txBody>
      </p:sp>
      <p:sp>
        <p:nvSpPr>
          <p:cNvPr id="23" name="Text 21"/>
          <p:cNvSpPr/>
          <p:nvPr/>
        </p:nvSpPr>
        <p:spPr>
          <a:xfrm>
            <a:off x="960120" y="5541264"/>
            <a:ext cx="10332720" cy="329184"/>
          </a:xfrm>
          <a:prstGeom prst="rect">
            <a:avLst/>
          </a:prstGeom>
          <a:noFill/>
          <a:ln/>
        </p:spPr>
        <p:txBody>
          <a:bodyPr wrap="square" lIns="0" tIns="0" rIns="0" bIns="0" rtlCol="0" anchor="ctr"/>
          <a:lstStyle/>
          <a:p>
            <a:pPr marL="0" indent="0" algn="ctr">
              <a:buNone/>
            </a:pPr>
            <a:r>
              <a:rPr lang="en-US" sz="1060" b="1" dirty="0">
                <a:solidFill>
                  <a:srgbClr val="64748B"/>
                </a:solidFill>
                <a:latin typeface="Aptos" pitchFamily="34" charset="0"/>
                <a:ea typeface="Aptos" pitchFamily="34" charset="-122"/>
                <a:cs typeface="Aptos" pitchFamily="34" charset="-120"/>
              </a:rPr>
              <a:t>Not every note about SUD in a general medical record becomes a Part 2 record - but imported Part 2 data can carry Part 2 obligations.</a:t>
            </a:r>
            <a:endParaRPr lang="en-US" sz="106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Timeline: from alignment to operational reality</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08</a:t>
            </a:r>
            <a:endParaRPr lang="en-US" sz="850" dirty="0"/>
          </a:p>
        </p:txBody>
      </p:sp>
      <p:sp>
        <p:nvSpPr>
          <p:cNvPr id="9" name="Shape 7"/>
          <p:cNvSpPr/>
          <p:nvPr/>
        </p:nvSpPr>
        <p:spPr>
          <a:xfrm>
            <a:off x="1051560" y="3063240"/>
            <a:ext cx="10058400" cy="0"/>
          </a:xfrm>
          <a:prstGeom prst="line">
            <a:avLst/>
          </a:prstGeom>
          <a:noFill/>
          <a:ln w="25400">
            <a:solidFill>
              <a:srgbClr val="CBD5E1"/>
            </a:solidFill>
            <a:prstDash val="solid"/>
          </a:ln>
        </p:spPr>
        <p:txBody>
          <a:bodyPr/>
          <a:lstStyle/>
          <a:p>
            <a:endParaRPr lang="en-US"/>
          </a:p>
        </p:txBody>
      </p:sp>
      <p:sp>
        <p:nvSpPr>
          <p:cNvPr id="10" name="Shape 8"/>
          <p:cNvSpPr/>
          <p:nvPr/>
        </p:nvSpPr>
        <p:spPr>
          <a:xfrm>
            <a:off x="914400" y="2852928"/>
            <a:ext cx="420624" cy="420624"/>
          </a:xfrm>
          <a:prstGeom prst="ellipse">
            <a:avLst/>
          </a:prstGeom>
          <a:solidFill>
            <a:srgbClr val="102A43"/>
          </a:solidFill>
          <a:ln w="12700">
            <a:solidFill>
              <a:srgbClr val="102A43"/>
            </a:solidFill>
            <a:prstDash val="solid"/>
          </a:ln>
        </p:spPr>
        <p:txBody>
          <a:bodyPr/>
          <a:lstStyle/>
          <a:p>
            <a:endParaRPr lang="en-US"/>
          </a:p>
        </p:txBody>
      </p:sp>
      <p:sp>
        <p:nvSpPr>
          <p:cNvPr id="11" name="Shape 9"/>
          <p:cNvSpPr/>
          <p:nvPr/>
        </p:nvSpPr>
        <p:spPr>
          <a:xfrm>
            <a:off x="411480" y="1508760"/>
            <a:ext cx="1737360" cy="1170432"/>
          </a:xfrm>
          <a:prstGeom prst="roundRect">
            <a:avLst>
              <a:gd name="adj" fmla="val 7813"/>
            </a:avLst>
          </a:prstGeom>
          <a:solidFill>
            <a:srgbClr val="FFFFFF"/>
          </a:solidFill>
          <a:ln w="10160">
            <a:solidFill>
              <a:srgbClr val="CBD5E1"/>
            </a:solidFill>
            <a:prstDash val="solid"/>
          </a:ln>
        </p:spPr>
        <p:txBody>
          <a:bodyPr/>
          <a:lstStyle/>
          <a:p>
            <a:endParaRPr lang="en-US"/>
          </a:p>
        </p:txBody>
      </p:sp>
      <p:sp>
        <p:nvSpPr>
          <p:cNvPr id="12" name="Text 10"/>
          <p:cNvSpPr/>
          <p:nvPr/>
        </p:nvSpPr>
        <p:spPr>
          <a:xfrm>
            <a:off x="530352" y="1691640"/>
            <a:ext cx="1499616" cy="237744"/>
          </a:xfrm>
          <a:prstGeom prst="rect">
            <a:avLst/>
          </a:prstGeom>
          <a:noFill/>
          <a:ln/>
        </p:spPr>
        <p:txBody>
          <a:bodyPr wrap="square" lIns="0" tIns="0" rIns="0" bIns="0" rtlCol="0" anchor="ctr">
            <a:normAutofit/>
          </a:bodyPr>
          <a:lstStyle/>
          <a:p>
            <a:pPr marL="0" indent="0" algn="ctr">
              <a:buNone/>
            </a:pPr>
            <a:r>
              <a:rPr lang="en-US" sz="930" b="1" dirty="0">
                <a:solidFill>
                  <a:srgbClr val="147C7C"/>
                </a:solidFill>
                <a:latin typeface="Aptos" pitchFamily="34" charset="0"/>
                <a:ea typeface="Aptos" pitchFamily="34" charset="-122"/>
                <a:cs typeface="Aptos" pitchFamily="34" charset="-120"/>
              </a:rPr>
              <a:t>2020</a:t>
            </a:r>
            <a:endParaRPr lang="en-US" sz="930" dirty="0"/>
          </a:p>
        </p:txBody>
      </p:sp>
      <p:sp>
        <p:nvSpPr>
          <p:cNvPr id="13" name="Text 11"/>
          <p:cNvSpPr/>
          <p:nvPr/>
        </p:nvSpPr>
        <p:spPr>
          <a:xfrm>
            <a:off x="530352" y="1975104"/>
            <a:ext cx="1499616" cy="228600"/>
          </a:xfrm>
          <a:prstGeom prst="rect">
            <a:avLst/>
          </a:prstGeom>
          <a:noFill/>
          <a:ln/>
        </p:spPr>
        <p:txBody>
          <a:bodyPr wrap="square" lIns="0" tIns="0" rIns="0" bIns="0" rtlCol="0" anchor="ctr">
            <a:normAutofit/>
          </a:bodyPr>
          <a:lstStyle/>
          <a:p>
            <a:pPr marL="0" indent="0" algn="ctr">
              <a:buNone/>
            </a:pPr>
            <a:r>
              <a:rPr lang="en-US" sz="1080" b="1" dirty="0">
                <a:solidFill>
                  <a:srgbClr val="0B1F33"/>
                </a:solidFill>
                <a:latin typeface="Aptos Display" pitchFamily="34" charset="0"/>
                <a:ea typeface="Aptos Display" pitchFamily="34" charset="-122"/>
                <a:cs typeface="Aptos Display" pitchFamily="34" charset="-120"/>
              </a:rPr>
              <a:t>CARES Act</a:t>
            </a:r>
            <a:endParaRPr lang="en-US" sz="1080" dirty="0"/>
          </a:p>
        </p:txBody>
      </p:sp>
      <p:sp>
        <p:nvSpPr>
          <p:cNvPr id="14" name="Text 12"/>
          <p:cNvSpPr/>
          <p:nvPr/>
        </p:nvSpPr>
        <p:spPr>
          <a:xfrm>
            <a:off x="530352" y="2267712"/>
            <a:ext cx="1499616" cy="384048"/>
          </a:xfrm>
          <a:prstGeom prst="rect">
            <a:avLst/>
          </a:prstGeom>
          <a:noFill/>
          <a:ln/>
        </p:spPr>
        <p:txBody>
          <a:bodyPr wrap="square" lIns="254" tIns="254" rIns="254" bIns="254" rtlCol="0" anchor="ctr">
            <a:normAutofit/>
          </a:bodyPr>
          <a:lstStyle/>
          <a:p>
            <a:pPr marL="0" indent="0" algn="ctr">
              <a:buNone/>
            </a:pPr>
            <a:r>
              <a:rPr lang="en-US" sz="790" dirty="0">
                <a:solidFill>
                  <a:srgbClr val="475569"/>
                </a:solidFill>
                <a:latin typeface="Aptos" pitchFamily="34" charset="0"/>
                <a:ea typeface="Aptos" pitchFamily="34" charset="-122"/>
                <a:cs typeface="Aptos" pitchFamily="34" charset="-120"/>
              </a:rPr>
              <a:t>Directed closer alignment between Part 2 and HIPAA</a:t>
            </a:r>
            <a:endParaRPr lang="en-US" sz="790" dirty="0"/>
          </a:p>
        </p:txBody>
      </p:sp>
      <p:sp>
        <p:nvSpPr>
          <p:cNvPr id="15" name="Shape 13"/>
          <p:cNvSpPr/>
          <p:nvPr/>
        </p:nvSpPr>
        <p:spPr>
          <a:xfrm>
            <a:off x="3337560" y="2852928"/>
            <a:ext cx="420624" cy="420624"/>
          </a:xfrm>
          <a:prstGeom prst="ellipse">
            <a:avLst/>
          </a:prstGeom>
          <a:solidFill>
            <a:srgbClr val="102A43"/>
          </a:solidFill>
          <a:ln w="12700">
            <a:solidFill>
              <a:srgbClr val="102A43"/>
            </a:solidFill>
            <a:prstDash val="solid"/>
          </a:ln>
        </p:spPr>
        <p:txBody>
          <a:bodyPr/>
          <a:lstStyle/>
          <a:p>
            <a:endParaRPr lang="en-US"/>
          </a:p>
        </p:txBody>
      </p:sp>
      <p:sp>
        <p:nvSpPr>
          <p:cNvPr id="16" name="Shape 14"/>
          <p:cNvSpPr/>
          <p:nvPr/>
        </p:nvSpPr>
        <p:spPr>
          <a:xfrm>
            <a:off x="2834640" y="3703320"/>
            <a:ext cx="1737360" cy="1170432"/>
          </a:xfrm>
          <a:prstGeom prst="roundRect">
            <a:avLst>
              <a:gd name="adj" fmla="val 7813"/>
            </a:avLst>
          </a:prstGeom>
          <a:solidFill>
            <a:srgbClr val="FFFFFF"/>
          </a:solidFill>
          <a:ln w="10160">
            <a:solidFill>
              <a:srgbClr val="CBD5E1"/>
            </a:solidFill>
            <a:prstDash val="solid"/>
          </a:ln>
        </p:spPr>
        <p:txBody>
          <a:bodyPr/>
          <a:lstStyle/>
          <a:p>
            <a:endParaRPr lang="en-US"/>
          </a:p>
        </p:txBody>
      </p:sp>
      <p:sp>
        <p:nvSpPr>
          <p:cNvPr id="17" name="Text 15"/>
          <p:cNvSpPr/>
          <p:nvPr/>
        </p:nvSpPr>
        <p:spPr>
          <a:xfrm>
            <a:off x="2953512" y="3886200"/>
            <a:ext cx="1499616" cy="237744"/>
          </a:xfrm>
          <a:prstGeom prst="rect">
            <a:avLst/>
          </a:prstGeom>
          <a:noFill/>
          <a:ln/>
        </p:spPr>
        <p:txBody>
          <a:bodyPr wrap="square" lIns="0" tIns="0" rIns="0" bIns="0" rtlCol="0" anchor="ctr">
            <a:normAutofit/>
          </a:bodyPr>
          <a:lstStyle/>
          <a:p>
            <a:pPr marL="0" indent="0" algn="ctr">
              <a:buNone/>
            </a:pPr>
            <a:r>
              <a:rPr lang="en-US" sz="930" b="1" dirty="0">
                <a:solidFill>
                  <a:srgbClr val="147C7C"/>
                </a:solidFill>
                <a:latin typeface="Aptos" pitchFamily="34" charset="0"/>
                <a:ea typeface="Aptos" pitchFamily="34" charset="-122"/>
                <a:cs typeface="Aptos" pitchFamily="34" charset="-120"/>
              </a:rPr>
              <a:t>Feb. 16, 2024</a:t>
            </a:r>
            <a:endParaRPr lang="en-US" sz="930" dirty="0"/>
          </a:p>
        </p:txBody>
      </p:sp>
      <p:sp>
        <p:nvSpPr>
          <p:cNvPr id="18" name="Text 16"/>
          <p:cNvSpPr/>
          <p:nvPr/>
        </p:nvSpPr>
        <p:spPr>
          <a:xfrm>
            <a:off x="2953512" y="4169664"/>
            <a:ext cx="1499616" cy="228600"/>
          </a:xfrm>
          <a:prstGeom prst="rect">
            <a:avLst/>
          </a:prstGeom>
          <a:noFill/>
          <a:ln/>
        </p:spPr>
        <p:txBody>
          <a:bodyPr wrap="square" lIns="0" tIns="0" rIns="0" bIns="0" rtlCol="0" anchor="ctr">
            <a:normAutofit/>
          </a:bodyPr>
          <a:lstStyle/>
          <a:p>
            <a:pPr marL="0" indent="0" algn="ctr">
              <a:buNone/>
            </a:pPr>
            <a:r>
              <a:rPr lang="en-US" sz="1080" b="1" dirty="0">
                <a:solidFill>
                  <a:srgbClr val="0B1F33"/>
                </a:solidFill>
                <a:latin typeface="Aptos Display" pitchFamily="34" charset="0"/>
                <a:ea typeface="Aptos Display" pitchFamily="34" charset="-122"/>
                <a:cs typeface="Aptos Display" pitchFamily="34" charset="-120"/>
              </a:rPr>
              <a:t>Final Rule published</a:t>
            </a:r>
            <a:endParaRPr lang="en-US" sz="1080" dirty="0"/>
          </a:p>
        </p:txBody>
      </p:sp>
      <p:sp>
        <p:nvSpPr>
          <p:cNvPr id="19" name="Text 17"/>
          <p:cNvSpPr/>
          <p:nvPr/>
        </p:nvSpPr>
        <p:spPr>
          <a:xfrm>
            <a:off x="2953512" y="4462272"/>
            <a:ext cx="1499616" cy="384048"/>
          </a:xfrm>
          <a:prstGeom prst="rect">
            <a:avLst/>
          </a:prstGeom>
          <a:noFill/>
          <a:ln/>
        </p:spPr>
        <p:txBody>
          <a:bodyPr wrap="square" lIns="254" tIns="254" rIns="254" bIns="254" rtlCol="0" anchor="ctr">
            <a:normAutofit/>
          </a:bodyPr>
          <a:lstStyle/>
          <a:p>
            <a:pPr marL="0" indent="0" algn="ctr">
              <a:buNone/>
            </a:pPr>
            <a:r>
              <a:rPr lang="en-US" sz="790" dirty="0">
                <a:solidFill>
                  <a:srgbClr val="475569"/>
                </a:solidFill>
                <a:latin typeface="Aptos" pitchFamily="34" charset="0"/>
                <a:ea typeface="Aptos" pitchFamily="34" charset="-122"/>
                <a:cs typeface="Aptos" pitchFamily="34" charset="-120"/>
              </a:rPr>
              <a:t>HHS issued the revised Part 2 rule</a:t>
            </a:r>
            <a:endParaRPr lang="en-US" sz="790" dirty="0"/>
          </a:p>
        </p:txBody>
      </p:sp>
      <p:sp>
        <p:nvSpPr>
          <p:cNvPr id="20" name="Shape 18"/>
          <p:cNvSpPr/>
          <p:nvPr/>
        </p:nvSpPr>
        <p:spPr>
          <a:xfrm>
            <a:off x="5760720" y="2852928"/>
            <a:ext cx="420624" cy="420624"/>
          </a:xfrm>
          <a:prstGeom prst="ellipse">
            <a:avLst/>
          </a:prstGeom>
          <a:solidFill>
            <a:srgbClr val="102A43"/>
          </a:solidFill>
          <a:ln w="12700">
            <a:solidFill>
              <a:srgbClr val="102A43"/>
            </a:solidFill>
            <a:prstDash val="solid"/>
          </a:ln>
        </p:spPr>
        <p:txBody>
          <a:bodyPr/>
          <a:lstStyle/>
          <a:p>
            <a:endParaRPr lang="en-US"/>
          </a:p>
        </p:txBody>
      </p:sp>
      <p:sp>
        <p:nvSpPr>
          <p:cNvPr id="21" name="Shape 19"/>
          <p:cNvSpPr/>
          <p:nvPr/>
        </p:nvSpPr>
        <p:spPr>
          <a:xfrm>
            <a:off x="5257800" y="1508760"/>
            <a:ext cx="1737360" cy="1170432"/>
          </a:xfrm>
          <a:prstGeom prst="roundRect">
            <a:avLst>
              <a:gd name="adj" fmla="val 7813"/>
            </a:avLst>
          </a:prstGeom>
          <a:solidFill>
            <a:srgbClr val="FFFFFF"/>
          </a:solidFill>
          <a:ln w="10160">
            <a:solidFill>
              <a:srgbClr val="CBD5E1"/>
            </a:solidFill>
            <a:prstDash val="solid"/>
          </a:ln>
        </p:spPr>
        <p:txBody>
          <a:bodyPr/>
          <a:lstStyle/>
          <a:p>
            <a:endParaRPr lang="en-US"/>
          </a:p>
        </p:txBody>
      </p:sp>
      <p:sp>
        <p:nvSpPr>
          <p:cNvPr id="22" name="Text 20"/>
          <p:cNvSpPr/>
          <p:nvPr/>
        </p:nvSpPr>
        <p:spPr>
          <a:xfrm>
            <a:off x="5376672" y="1691640"/>
            <a:ext cx="1499616" cy="237744"/>
          </a:xfrm>
          <a:prstGeom prst="rect">
            <a:avLst/>
          </a:prstGeom>
          <a:noFill/>
          <a:ln/>
        </p:spPr>
        <p:txBody>
          <a:bodyPr wrap="square" lIns="0" tIns="0" rIns="0" bIns="0" rtlCol="0" anchor="ctr">
            <a:normAutofit/>
          </a:bodyPr>
          <a:lstStyle/>
          <a:p>
            <a:pPr marL="0" indent="0" algn="ctr">
              <a:buNone/>
            </a:pPr>
            <a:r>
              <a:rPr lang="en-US" sz="930" b="1" dirty="0">
                <a:solidFill>
                  <a:srgbClr val="147C7C"/>
                </a:solidFill>
                <a:latin typeface="Aptos" pitchFamily="34" charset="0"/>
                <a:ea typeface="Aptos" pitchFamily="34" charset="-122"/>
                <a:cs typeface="Aptos" pitchFamily="34" charset="-120"/>
              </a:rPr>
              <a:t>Apr. 16, 2024</a:t>
            </a:r>
            <a:endParaRPr lang="en-US" sz="930" dirty="0"/>
          </a:p>
        </p:txBody>
      </p:sp>
      <p:sp>
        <p:nvSpPr>
          <p:cNvPr id="23" name="Text 21"/>
          <p:cNvSpPr/>
          <p:nvPr/>
        </p:nvSpPr>
        <p:spPr>
          <a:xfrm>
            <a:off x="5376672" y="1975104"/>
            <a:ext cx="1499616" cy="228600"/>
          </a:xfrm>
          <a:prstGeom prst="rect">
            <a:avLst/>
          </a:prstGeom>
          <a:noFill/>
          <a:ln/>
        </p:spPr>
        <p:txBody>
          <a:bodyPr wrap="square" lIns="0" tIns="0" rIns="0" bIns="0" rtlCol="0" anchor="ctr">
            <a:normAutofit/>
          </a:bodyPr>
          <a:lstStyle/>
          <a:p>
            <a:pPr marL="0" indent="0" algn="ctr">
              <a:buNone/>
            </a:pPr>
            <a:r>
              <a:rPr lang="en-US" sz="1080" b="1" dirty="0">
                <a:solidFill>
                  <a:srgbClr val="0B1F33"/>
                </a:solidFill>
                <a:latin typeface="Aptos Display" pitchFamily="34" charset="0"/>
                <a:ea typeface="Aptos Display" pitchFamily="34" charset="-122"/>
                <a:cs typeface="Aptos Display" pitchFamily="34" charset="-120"/>
              </a:rPr>
              <a:t>Effective date</a:t>
            </a:r>
            <a:endParaRPr lang="en-US" sz="1080" dirty="0"/>
          </a:p>
        </p:txBody>
      </p:sp>
      <p:sp>
        <p:nvSpPr>
          <p:cNvPr id="24" name="Text 22"/>
          <p:cNvSpPr/>
          <p:nvPr/>
        </p:nvSpPr>
        <p:spPr>
          <a:xfrm>
            <a:off x="5376672" y="2267712"/>
            <a:ext cx="1499616" cy="384048"/>
          </a:xfrm>
          <a:prstGeom prst="rect">
            <a:avLst/>
          </a:prstGeom>
          <a:noFill/>
          <a:ln/>
        </p:spPr>
        <p:txBody>
          <a:bodyPr wrap="square" lIns="254" tIns="254" rIns="254" bIns="254" rtlCol="0" anchor="ctr">
            <a:normAutofit/>
          </a:bodyPr>
          <a:lstStyle/>
          <a:p>
            <a:pPr marL="0" indent="0" algn="ctr">
              <a:buNone/>
            </a:pPr>
            <a:r>
              <a:rPr lang="en-US" sz="790" dirty="0">
                <a:solidFill>
                  <a:srgbClr val="475569"/>
                </a:solidFill>
                <a:latin typeface="Aptos" pitchFamily="34" charset="0"/>
                <a:ea typeface="Aptos" pitchFamily="34" charset="-122"/>
                <a:cs typeface="Aptos" pitchFamily="34" charset="-120"/>
              </a:rPr>
              <a:t>New rule became effective</a:t>
            </a:r>
            <a:endParaRPr lang="en-US" sz="790" dirty="0"/>
          </a:p>
        </p:txBody>
      </p:sp>
      <p:sp>
        <p:nvSpPr>
          <p:cNvPr id="25" name="Shape 23"/>
          <p:cNvSpPr/>
          <p:nvPr/>
        </p:nvSpPr>
        <p:spPr>
          <a:xfrm>
            <a:off x="8183880" y="2852928"/>
            <a:ext cx="420624" cy="420624"/>
          </a:xfrm>
          <a:prstGeom prst="ellipse">
            <a:avLst/>
          </a:prstGeom>
          <a:solidFill>
            <a:srgbClr val="147C7C"/>
          </a:solidFill>
          <a:ln w="12700">
            <a:solidFill>
              <a:srgbClr val="147C7C"/>
            </a:solidFill>
            <a:prstDash val="solid"/>
          </a:ln>
        </p:spPr>
        <p:txBody>
          <a:bodyPr/>
          <a:lstStyle/>
          <a:p>
            <a:endParaRPr lang="en-US"/>
          </a:p>
        </p:txBody>
      </p:sp>
      <p:sp>
        <p:nvSpPr>
          <p:cNvPr id="26" name="Shape 24"/>
          <p:cNvSpPr/>
          <p:nvPr/>
        </p:nvSpPr>
        <p:spPr>
          <a:xfrm>
            <a:off x="7680960" y="3703320"/>
            <a:ext cx="1737360" cy="1170432"/>
          </a:xfrm>
          <a:prstGeom prst="roundRect">
            <a:avLst>
              <a:gd name="adj" fmla="val 7813"/>
            </a:avLst>
          </a:prstGeom>
          <a:solidFill>
            <a:srgbClr val="F1FBF8"/>
          </a:solidFill>
          <a:ln w="10160">
            <a:solidFill>
              <a:srgbClr val="147C7C"/>
            </a:solidFill>
            <a:prstDash val="solid"/>
          </a:ln>
        </p:spPr>
        <p:txBody>
          <a:bodyPr/>
          <a:lstStyle/>
          <a:p>
            <a:endParaRPr lang="en-US"/>
          </a:p>
        </p:txBody>
      </p:sp>
      <p:sp>
        <p:nvSpPr>
          <p:cNvPr id="27" name="Text 25"/>
          <p:cNvSpPr/>
          <p:nvPr/>
        </p:nvSpPr>
        <p:spPr>
          <a:xfrm>
            <a:off x="7799832" y="3886200"/>
            <a:ext cx="1499616" cy="237744"/>
          </a:xfrm>
          <a:prstGeom prst="rect">
            <a:avLst/>
          </a:prstGeom>
          <a:noFill/>
          <a:ln/>
        </p:spPr>
        <p:txBody>
          <a:bodyPr wrap="square" lIns="0" tIns="0" rIns="0" bIns="0" rtlCol="0" anchor="ctr">
            <a:normAutofit/>
          </a:bodyPr>
          <a:lstStyle/>
          <a:p>
            <a:pPr marL="0" indent="0" algn="ctr">
              <a:buNone/>
            </a:pPr>
            <a:r>
              <a:rPr lang="en-US" sz="930" b="1" dirty="0">
                <a:solidFill>
                  <a:srgbClr val="147C7C"/>
                </a:solidFill>
                <a:latin typeface="Aptos" pitchFamily="34" charset="0"/>
                <a:ea typeface="Aptos" pitchFamily="34" charset="-122"/>
                <a:cs typeface="Aptos" pitchFamily="34" charset="-120"/>
              </a:rPr>
              <a:t>Feb. 16, 2026</a:t>
            </a:r>
            <a:endParaRPr lang="en-US" sz="930" dirty="0"/>
          </a:p>
        </p:txBody>
      </p:sp>
      <p:sp>
        <p:nvSpPr>
          <p:cNvPr id="28" name="Text 26"/>
          <p:cNvSpPr/>
          <p:nvPr/>
        </p:nvSpPr>
        <p:spPr>
          <a:xfrm>
            <a:off x="7799832" y="4169664"/>
            <a:ext cx="1499616" cy="228600"/>
          </a:xfrm>
          <a:prstGeom prst="rect">
            <a:avLst/>
          </a:prstGeom>
          <a:noFill/>
          <a:ln/>
        </p:spPr>
        <p:txBody>
          <a:bodyPr wrap="square" lIns="0" tIns="0" rIns="0" bIns="0" rtlCol="0" anchor="ctr">
            <a:normAutofit/>
          </a:bodyPr>
          <a:lstStyle/>
          <a:p>
            <a:pPr marL="0" indent="0" algn="ctr">
              <a:buNone/>
            </a:pPr>
            <a:r>
              <a:rPr lang="en-US" sz="1080" b="1" dirty="0">
                <a:solidFill>
                  <a:srgbClr val="0B1F33"/>
                </a:solidFill>
                <a:latin typeface="Aptos Display" pitchFamily="34" charset="0"/>
                <a:ea typeface="Aptos Display" pitchFamily="34" charset="-122"/>
                <a:cs typeface="Aptos Display" pitchFamily="34" charset="-120"/>
              </a:rPr>
              <a:t>Compliance date</a:t>
            </a:r>
            <a:endParaRPr lang="en-US" sz="1080" dirty="0"/>
          </a:p>
        </p:txBody>
      </p:sp>
      <p:sp>
        <p:nvSpPr>
          <p:cNvPr id="29" name="Text 27"/>
          <p:cNvSpPr/>
          <p:nvPr/>
        </p:nvSpPr>
        <p:spPr>
          <a:xfrm>
            <a:off x="7799832" y="4462272"/>
            <a:ext cx="1499616" cy="384048"/>
          </a:xfrm>
          <a:prstGeom prst="rect">
            <a:avLst/>
          </a:prstGeom>
          <a:noFill/>
          <a:ln/>
        </p:spPr>
        <p:txBody>
          <a:bodyPr wrap="square" lIns="254" tIns="254" rIns="254" bIns="254" rtlCol="0" anchor="ctr">
            <a:normAutofit/>
          </a:bodyPr>
          <a:lstStyle/>
          <a:p>
            <a:pPr marL="0" indent="0" algn="ctr">
              <a:buNone/>
            </a:pPr>
            <a:r>
              <a:rPr lang="en-US" sz="790" dirty="0">
                <a:solidFill>
                  <a:srgbClr val="475569"/>
                </a:solidFill>
                <a:latin typeface="Aptos" pitchFamily="34" charset="0"/>
                <a:ea typeface="Aptos" pitchFamily="34" charset="-122"/>
                <a:cs typeface="Aptos" pitchFamily="34" charset="-120"/>
              </a:rPr>
              <a:t>Regulated entities had to comply</a:t>
            </a:r>
            <a:endParaRPr lang="en-US" sz="790" dirty="0"/>
          </a:p>
        </p:txBody>
      </p:sp>
      <p:sp>
        <p:nvSpPr>
          <p:cNvPr id="30" name="Shape 28"/>
          <p:cNvSpPr/>
          <p:nvPr/>
        </p:nvSpPr>
        <p:spPr>
          <a:xfrm>
            <a:off x="10607040" y="2852928"/>
            <a:ext cx="420624" cy="420624"/>
          </a:xfrm>
          <a:prstGeom prst="ellipse">
            <a:avLst/>
          </a:prstGeom>
          <a:solidFill>
            <a:srgbClr val="102A43"/>
          </a:solidFill>
          <a:ln w="12700">
            <a:solidFill>
              <a:srgbClr val="102A43"/>
            </a:solidFill>
            <a:prstDash val="solid"/>
          </a:ln>
        </p:spPr>
        <p:txBody>
          <a:bodyPr/>
          <a:lstStyle/>
          <a:p>
            <a:endParaRPr lang="en-US"/>
          </a:p>
        </p:txBody>
      </p:sp>
      <p:sp>
        <p:nvSpPr>
          <p:cNvPr id="31" name="Shape 29"/>
          <p:cNvSpPr/>
          <p:nvPr/>
        </p:nvSpPr>
        <p:spPr>
          <a:xfrm>
            <a:off x="10104120" y="1508760"/>
            <a:ext cx="1737360" cy="1170432"/>
          </a:xfrm>
          <a:prstGeom prst="roundRect">
            <a:avLst>
              <a:gd name="adj" fmla="val 7813"/>
            </a:avLst>
          </a:prstGeom>
          <a:solidFill>
            <a:srgbClr val="FFFFFF"/>
          </a:solidFill>
          <a:ln w="10160">
            <a:solidFill>
              <a:srgbClr val="CBD5E1"/>
            </a:solidFill>
            <a:prstDash val="solid"/>
          </a:ln>
        </p:spPr>
        <p:txBody>
          <a:bodyPr/>
          <a:lstStyle/>
          <a:p>
            <a:endParaRPr lang="en-US"/>
          </a:p>
        </p:txBody>
      </p:sp>
      <p:sp>
        <p:nvSpPr>
          <p:cNvPr id="32" name="Text 30"/>
          <p:cNvSpPr/>
          <p:nvPr/>
        </p:nvSpPr>
        <p:spPr>
          <a:xfrm>
            <a:off x="10222992" y="1691640"/>
            <a:ext cx="1499616" cy="237744"/>
          </a:xfrm>
          <a:prstGeom prst="rect">
            <a:avLst/>
          </a:prstGeom>
          <a:noFill/>
          <a:ln/>
        </p:spPr>
        <p:txBody>
          <a:bodyPr wrap="square" lIns="0" tIns="0" rIns="0" bIns="0" rtlCol="0" anchor="ctr">
            <a:normAutofit/>
          </a:bodyPr>
          <a:lstStyle/>
          <a:p>
            <a:pPr marL="0" indent="0" algn="ctr">
              <a:buNone/>
            </a:pPr>
            <a:r>
              <a:rPr lang="en-US" sz="930" b="1" dirty="0">
                <a:solidFill>
                  <a:srgbClr val="147C7C"/>
                </a:solidFill>
                <a:latin typeface="Aptos" pitchFamily="34" charset="0"/>
                <a:ea typeface="Aptos" pitchFamily="34" charset="-122"/>
                <a:cs typeface="Aptos" pitchFamily="34" charset="-120"/>
              </a:rPr>
              <a:t>2026+</a:t>
            </a:r>
            <a:endParaRPr lang="en-US" sz="930" dirty="0"/>
          </a:p>
        </p:txBody>
      </p:sp>
      <p:sp>
        <p:nvSpPr>
          <p:cNvPr id="33" name="Text 31"/>
          <p:cNvSpPr/>
          <p:nvPr/>
        </p:nvSpPr>
        <p:spPr>
          <a:xfrm>
            <a:off x="10222992" y="1975104"/>
            <a:ext cx="1499616" cy="228600"/>
          </a:xfrm>
          <a:prstGeom prst="rect">
            <a:avLst/>
          </a:prstGeom>
          <a:noFill/>
          <a:ln/>
        </p:spPr>
        <p:txBody>
          <a:bodyPr wrap="square" lIns="0" tIns="0" rIns="0" bIns="0" rtlCol="0" anchor="ctr">
            <a:normAutofit/>
          </a:bodyPr>
          <a:lstStyle/>
          <a:p>
            <a:pPr marL="0" indent="0" algn="ctr">
              <a:buNone/>
            </a:pPr>
            <a:r>
              <a:rPr lang="en-US" sz="1080" b="1" dirty="0">
                <a:solidFill>
                  <a:srgbClr val="0B1F33"/>
                </a:solidFill>
                <a:latin typeface="Aptos Display" pitchFamily="34" charset="0"/>
                <a:ea typeface="Aptos Display" pitchFamily="34" charset="-122"/>
                <a:cs typeface="Aptos Display" pitchFamily="34" charset="-120"/>
              </a:rPr>
              <a:t>Enforcement era</a:t>
            </a:r>
            <a:endParaRPr lang="en-US" sz="1080" dirty="0"/>
          </a:p>
        </p:txBody>
      </p:sp>
      <p:sp>
        <p:nvSpPr>
          <p:cNvPr id="34" name="Text 32"/>
          <p:cNvSpPr/>
          <p:nvPr/>
        </p:nvSpPr>
        <p:spPr>
          <a:xfrm>
            <a:off x="10222992" y="2267712"/>
            <a:ext cx="1499616" cy="384048"/>
          </a:xfrm>
          <a:prstGeom prst="rect">
            <a:avLst/>
          </a:prstGeom>
          <a:noFill/>
          <a:ln/>
        </p:spPr>
        <p:txBody>
          <a:bodyPr wrap="square" lIns="254" tIns="254" rIns="254" bIns="254" rtlCol="0" anchor="ctr">
            <a:normAutofit/>
          </a:bodyPr>
          <a:lstStyle/>
          <a:p>
            <a:pPr marL="0" indent="0" algn="ctr">
              <a:buNone/>
            </a:pPr>
            <a:r>
              <a:rPr lang="en-US" sz="790" dirty="0">
                <a:solidFill>
                  <a:srgbClr val="475569"/>
                </a:solidFill>
                <a:latin typeface="Aptos" pitchFamily="34" charset="0"/>
                <a:ea typeface="Aptos" pitchFamily="34" charset="-122"/>
                <a:cs typeface="Aptos" pitchFamily="34" charset="-120"/>
              </a:rPr>
              <a:t>OCR complaints, breach reporting, and compliance reviews</a:t>
            </a:r>
            <a:endParaRPr lang="en-US" sz="790" dirty="0"/>
          </a:p>
        </p:txBody>
      </p:sp>
      <p:sp>
        <p:nvSpPr>
          <p:cNvPr id="35" name="Text 33"/>
          <p:cNvSpPr/>
          <p:nvPr/>
        </p:nvSpPr>
        <p:spPr>
          <a:xfrm>
            <a:off x="2057400" y="5559552"/>
            <a:ext cx="8092440" cy="329184"/>
          </a:xfrm>
          <a:prstGeom prst="rect">
            <a:avLst/>
          </a:prstGeom>
          <a:noFill/>
          <a:ln/>
        </p:spPr>
        <p:txBody>
          <a:bodyPr wrap="square" lIns="0" tIns="0" rIns="0" bIns="0" rtlCol="0" anchor="ctr"/>
          <a:lstStyle/>
          <a:p>
            <a:pPr marL="0" indent="0" algn="ctr">
              <a:buNone/>
            </a:pPr>
            <a:r>
              <a:rPr lang="en-US" sz="1700" b="1" dirty="0">
                <a:solidFill>
                  <a:srgbClr val="0B1F33"/>
                </a:solidFill>
                <a:latin typeface="Aptos Display" pitchFamily="34" charset="0"/>
                <a:ea typeface="Aptos Display" pitchFamily="34" charset="-122"/>
                <a:cs typeface="Aptos Display" pitchFamily="34" charset="-120"/>
              </a:rPr>
              <a:t>Bottom line: the compliance project is now an operating model project.</a:t>
            </a:r>
            <a:endParaRPr lang="en-US" sz="1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6F8FA"/>
        </a:solidFill>
        <a:effectLst/>
      </p:bgPr>
    </p:bg>
    <p:spTree>
      <p:nvGrpSpPr>
        <p:cNvPr id="1" name=""/>
        <p:cNvGrpSpPr/>
        <p:nvPr/>
      </p:nvGrpSpPr>
      <p:grpSpPr>
        <a:xfrm>
          <a:off x="0" y="0"/>
          <a:ext cx="0" cy="0"/>
          <a:chOff x="0" y="0"/>
          <a:chExt cx="0" cy="0"/>
        </a:xfrm>
      </p:grpSpPr>
      <p:sp>
        <p:nvSpPr>
          <p:cNvPr id="2" name="Text 0"/>
          <p:cNvSpPr/>
          <p:nvPr/>
        </p:nvSpPr>
        <p:spPr>
          <a:xfrm>
            <a:off x="548640" y="274320"/>
            <a:ext cx="3931920" cy="228600"/>
          </a:xfrm>
          <a:prstGeom prst="rect">
            <a:avLst/>
          </a:prstGeom>
          <a:noFill/>
          <a:ln/>
        </p:spPr>
        <p:txBody>
          <a:bodyPr wrap="square" lIns="0" tIns="0" rIns="0" bIns="0" rtlCol="0" anchor="ctr"/>
          <a:lstStyle/>
          <a:p>
            <a:pPr marL="0" indent="0">
              <a:buNone/>
            </a:pPr>
            <a:endParaRPr lang="en-US" sz="850" dirty="0"/>
          </a:p>
        </p:txBody>
      </p:sp>
      <p:sp>
        <p:nvSpPr>
          <p:cNvPr id="3" name="Text 1"/>
          <p:cNvSpPr/>
          <p:nvPr/>
        </p:nvSpPr>
        <p:spPr>
          <a:xfrm>
            <a:off x="548640" y="530352"/>
            <a:ext cx="10972800" cy="512064"/>
          </a:xfrm>
          <a:prstGeom prst="rect">
            <a:avLst/>
          </a:prstGeom>
          <a:noFill/>
          <a:ln/>
        </p:spPr>
        <p:txBody>
          <a:bodyPr wrap="square" lIns="0" tIns="0" rIns="0" bIns="0" rtlCol="0" anchor="ctr"/>
          <a:lstStyle/>
          <a:p>
            <a:pPr marL="0" indent="0">
              <a:buNone/>
            </a:pPr>
            <a:r>
              <a:rPr lang="en-US" sz="2400" b="1" dirty="0">
                <a:solidFill>
                  <a:srgbClr val="0B1F33"/>
                </a:solidFill>
                <a:latin typeface="Aptos Display" pitchFamily="34" charset="0"/>
                <a:ea typeface="Aptos Display" pitchFamily="34" charset="-122"/>
                <a:cs typeface="Aptos Display" pitchFamily="34" charset="-120"/>
              </a:rPr>
              <a:t>The 2024 Final Rule: what changed most</a:t>
            </a:r>
            <a:endParaRPr lang="en-US" sz="2400" dirty="0"/>
          </a:p>
        </p:txBody>
      </p:sp>
      <p:sp>
        <p:nvSpPr>
          <p:cNvPr id="4" name="Shape 2"/>
          <p:cNvSpPr/>
          <p:nvPr/>
        </p:nvSpPr>
        <p:spPr>
          <a:xfrm>
            <a:off x="548640" y="1106424"/>
            <a:ext cx="10927080" cy="0"/>
          </a:xfrm>
          <a:prstGeom prst="line">
            <a:avLst/>
          </a:prstGeom>
          <a:noFill/>
          <a:ln w="10160">
            <a:solidFill>
              <a:srgbClr val="CBD5E1"/>
            </a:solidFill>
            <a:prstDash val="solid"/>
          </a:ln>
        </p:spPr>
        <p:txBody>
          <a:bodyPr/>
          <a:lstStyle/>
          <a:p>
            <a:endParaRPr lang="en-US"/>
          </a:p>
        </p:txBody>
      </p:sp>
      <p:sp>
        <p:nvSpPr>
          <p:cNvPr id="5" name="Shape 3"/>
          <p:cNvSpPr/>
          <p:nvPr/>
        </p:nvSpPr>
        <p:spPr>
          <a:xfrm>
            <a:off x="502920" y="6428232"/>
            <a:ext cx="11201400" cy="0"/>
          </a:xfrm>
          <a:prstGeom prst="line">
            <a:avLst/>
          </a:prstGeom>
          <a:noFill/>
          <a:ln w="9525">
            <a:solidFill>
              <a:srgbClr val="CBD5E1"/>
            </a:solidFill>
            <a:prstDash val="solid"/>
          </a:ln>
        </p:spPr>
        <p:txBody>
          <a:bodyPr/>
          <a:lstStyle/>
          <a:p>
            <a:endParaRPr lang="en-US"/>
          </a:p>
        </p:txBody>
      </p:sp>
      <p:sp>
        <p:nvSpPr>
          <p:cNvPr id="6" name="Text 4"/>
          <p:cNvSpPr/>
          <p:nvPr/>
        </p:nvSpPr>
        <p:spPr>
          <a:xfrm>
            <a:off x="502920" y="6492240"/>
            <a:ext cx="4572000" cy="201168"/>
          </a:xfrm>
          <a:prstGeom prst="rect">
            <a:avLst/>
          </a:prstGeom>
          <a:noFill/>
          <a:ln/>
        </p:spPr>
        <p:txBody>
          <a:bodyPr wrap="square" lIns="0" tIns="0" rIns="0" bIns="0" rtlCol="0" anchor="ctr"/>
          <a:lstStyle/>
          <a:p>
            <a:pPr marL="0" indent="0">
              <a:buNone/>
            </a:pPr>
            <a:r>
              <a:rPr lang="en-US" sz="780" dirty="0">
                <a:solidFill>
                  <a:srgbClr val="64748B"/>
                </a:solidFill>
                <a:latin typeface="Aptos" pitchFamily="34" charset="0"/>
                <a:ea typeface="Aptos" pitchFamily="34" charset="-122"/>
                <a:cs typeface="Aptos" pitchFamily="34" charset="-120"/>
              </a:rPr>
              <a:t>Privacy + Security Forum Spring Academy 2026</a:t>
            </a:r>
            <a:endParaRPr lang="en-US" sz="780" dirty="0"/>
          </a:p>
        </p:txBody>
      </p:sp>
      <p:sp>
        <p:nvSpPr>
          <p:cNvPr id="7" name="Text 5"/>
          <p:cNvSpPr/>
          <p:nvPr/>
        </p:nvSpPr>
        <p:spPr>
          <a:xfrm>
            <a:off x="4663440" y="6492240"/>
            <a:ext cx="3840480" cy="201168"/>
          </a:xfrm>
          <a:prstGeom prst="rect">
            <a:avLst/>
          </a:prstGeom>
          <a:noFill/>
          <a:ln/>
        </p:spPr>
        <p:txBody>
          <a:bodyPr wrap="square" lIns="0" tIns="0" rIns="0" bIns="0" rtlCol="0" anchor="ctr"/>
          <a:lstStyle/>
          <a:p>
            <a:pPr marL="0" indent="0" algn="ctr">
              <a:buNone/>
            </a:pPr>
            <a:endParaRPr lang="en-US" sz="780" dirty="0"/>
          </a:p>
        </p:txBody>
      </p:sp>
      <p:sp>
        <p:nvSpPr>
          <p:cNvPr id="8" name="Text 6"/>
          <p:cNvSpPr/>
          <p:nvPr/>
        </p:nvSpPr>
        <p:spPr>
          <a:xfrm>
            <a:off x="11109960" y="6473952"/>
            <a:ext cx="685800" cy="228600"/>
          </a:xfrm>
          <a:prstGeom prst="rect">
            <a:avLst/>
          </a:prstGeom>
          <a:noFill/>
          <a:ln/>
        </p:spPr>
        <p:txBody>
          <a:bodyPr wrap="square" lIns="0" tIns="0" rIns="0" bIns="0" rtlCol="0" anchor="ctr"/>
          <a:lstStyle/>
          <a:p>
            <a:pPr marL="0" indent="0" algn="r">
              <a:buNone/>
            </a:pPr>
            <a:r>
              <a:rPr lang="en-US" sz="850" dirty="0">
                <a:solidFill>
                  <a:srgbClr val="64748B"/>
                </a:solidFill>
                <a:latin typeface="Aptos" pitchFamily="34" charset="0"/>
                <a:ea typeface="Aptos" pitchFamily="34" charset="-122"/>
                <a:cs typeface="Aptos" pitchFamily="34" charset="-120"/>
              </a:rPr>
              <a:t>09</a:t>
            </a:r>
            <a:endParaRPr lang="en-US" sz="850" dirty="0"/>
          </a:p>
        </p:txBody>
      </p:sp>
      <p:sp>
        <p:nvSpPr>
          <p:cNvPr id="9" name="Shape 7"/>
          <p:cNvSpPr/>
          <p:nvPr/>
        </p:nvSpPr>
        <p:spPr>
          <a:xfrm>
            <a:off x="685800" y="1371600"/>
            <a:ext cx="3383280" cy="1682496"/>
          </a:xfrm>
          <a:prstGeom prst="roundRect">
            <a:avLst>
              <a:gd name="adj" fmla="val 5435"/>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10" name="Shape 8"/>
          <p:cNvSpPr/>
          <p:nvPr/>
        </p:nvSpPr>
        <p:spPr>
          <a:xfrm>
            <a:off x="868680" y="1536192"/>
            <a:ext cx="100584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11" name="Text 9"/>
          <p:cNvSpPr/>
          <p:nvPr/>
        </p:nvSpPr>
        <p:spPr>
          <a:xfrm>
            <a:off x="941832" y="1604772"/>
            <a:ext cx="85953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Change 1</a:t>
            </a:r>
            <a:endParaRPr lang="en-US" sz="720" dirty="0"/>
          </a:p>
        </p:txBody>
      </p:sp>
      <p:sp>
        <p:nvSpPr>
          <p:cNvPr id="12" name="Text 10"/>
          <p:cNvSpPr/>
          <p:nvPr/>
        </p:nvSpPr>
        <p:spPr>
          <a:xfrm>
            <a:off x="914400" y="1901952"/>
            <a:ext cx="2926080" cy="320040"/>
          </a:xfrm>
          <a:prstGeom prst="rect">
            <a:avLst/>
          </a:prstGeom>
          <a:noFill/>
          <a:ln/>
        </p:spPr>
        <p:txBody>
          <a:bodyPr wrap="square" lIns="0" tIns="0" rIns="0" bIns="0" rtlCol="0" anchor="ctr"/>
          <a:lstStyle/>
          <a:p>
            <a:pPr marL="0" indent="0">
              <a:buNone/>
            </a:pPr>
            <a:r>
              <a:rPr lang="en-US" sz="1280" b="1" dirty="0">
                <a:solidFill>
                  <a:srgbClr val="0B1F33"/>
                </a:solidFill>
                <a:latin typeface="Aptos Display" pitchFamily="34" charset="0"/>
                <a:ea typeface="Aptos Display" pitchFamily="34" charset="-122"/>
                <a:cs typeface="Aptos Display" pitchFamily="34" charset="-120"/>
              </a:rPr>
              <a:t>Single TPO consent</a:t>
            </a:r>
            <a:endParaRPr lang="en-US" sz="1280" dirty="0"/>
          </a:p>
        </p:txBody>
      </p:sp>
      <p:sp>
        <p:nvSpPr>
          <p:cNvPr id="13" name="Text 11"/>
          <p:cNvSpPr/>
          <p:nvPr/>
        </p:nvSpPr>
        <p:spPr>
          <a:xfrm>
            <a:off x="914400" y="2267712"/>
            <a:ext cx="2926080" cy="676656"/>
          </a:xfrm>
          <a:prstGeom prst="rect">
            <a:avLst/>
          </a:prstGeom>
          <a:noFill/>
          <a:ln/>
        </p:spPr>
        <p:txBody>
          <a:bodyPr wrap="square" lIns="254" tIns="254" rIns="254" bIns="254" rtlCol="0" anchor="t">
            <a:normAutofit/>
          </a:bodyPr>
          <a:lstStyle/>
          <a:p>
            <a:pPr marL="0" indent="0">
              <a:buNone/>
            </a:pPr>
            <a:r>
              <a:rPr lang="en-US" sz="920" dirty="0">
                <a:solidFill>
                  <a:srgbClr val="475569"/>
                </a:solidFill>
                <a:latin typeface="Aptos" pitchFamily="34" charset="0"/>
                <a:ea typeface="Aptos" pitchFamily="34" charset="-122"/>
                <a:cs typeface="Aptos" pitchFamily="34" charset="-120"/>
              </a:rPr>
              <a:t>One written consent can cover future treatment, payment, and health care operations uses/disclosures.</a:t>
            </a:r>
            <a:endParaRPr lang="en-US" sz="920" dirty="0"/>
          </a:p>
        </p:txBody>
      </p:sp>
      <p:sp>
        <p:nvSpPr>
          <p:cNvPr id="14" name="Shape 12"/>
          <p:cNvSpPr/>
          <p:nvPr/>
        </p:nvSpPr>
        <p:spPr>
          <a:xfrm>
            <a:off x="4526280" y="1371600"/>
            <a:ext cx="3383280" cy="1682496"/>
          </a:xfrm>
          <a:prstGeom prst="roundRect">
            <a:avLst>
              <a:gd name="adj" fmla="val 5435"/>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15" name="Shape 13"/>
          <p:cNvSpPr/>
          <p:nvPr/>
        </p:nvSpPr>
        <p:spPr>
          <a:xfrm>
            <a:off x="4709160" y="1536192"/>
            <a:ext cx="100584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16" name="Text 14"/>
          <p:cNvSpPr/>
          <p:nvPr/>
        </p:nvSpPr>
        <p:spPr>
          <a:xfrm>
            <a:off x="4782312" y="1604772"/>
            <a:ext cx="85953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Change 2</a:t>
            </a:r>
            <a:endParaRPr lang="en-US" sz="720" dirty="0"/>
          </a:p>
        </p:txBody>
      </p:sp>
      <p:sp>
        <p:nvSpPr>
          <p:cNvPr id="17" name="Text 15"/>
          <p:cNvSpPr/>
          <p:nvPr/>
        </p:nvSpPr>
        <p:spPr>
          <a:xfrm>
            <a:off x="4754880" y="1901952"/>
            <a:ext cx="2926080" cy="320040"/>
          </a:xfrm>
          <a:prstGeom prst="rect">
            <a:avLst/>
          </a:prstGeom>
          <a:noFill/>
          <a:ln/>
        </p:spPr>
        <p:txBody>
          <a:bodyPr wrap="square" lIns="0" tIns="0" rIns="0" bIns="0" rtlCol="0" anchor="ctr"/>
          <a:lstStyle/>
          <a:p>
            <a:pPr marL="0" indent="0">
              <a:buNone/>
            </a:pPr>
            <a:r>
              <a:rPr lang="en-US" sz="1280" b="1" dirty="0">
                <a:solidFill>
                  <a:srgbClr val="0B1F33"/>
                </a:solidFill>
                <a:latin typeface="Aptos Display" pitchFamily="34" charset="0"/>
                <a:ea typeface="Aptos Display" pitchFamily="34" charset="-122"/>
                <a:cs typeface="Aptos Display" pitchFamily="34" charset="-120"/>
              </a:rPr>
              <a:t>Redisclosure flexibility</a:t>
            </a:r>
            <a:endParaRPr lang="en-US" sz="1280" dirty="0"/>
          </a:p>
        </p:txBody>
      </p:sp>
      <p:sp>
        <p:nvSpPr>
          <p:cNvPr id="18" name="Text 16"/>
          <p:cNvSpPr/>
          <p:nvPr/>
        </p:nvSpPr>
        <p:spPr>
          <a:xfrm>
            <a:off x="4754880" y="2267712"/>
            <a:ext cx="2926080" cy="676656"/>
          </a:xfrm>
          <a:prstGeom prst="rect">
            <a:avLst/>
          </a:prstGeom>
          <a:noFill/>
          <a:ln/>
        </p:spPr>
        <p:txBody>
          <a:bodyPr wrap="square" lIns="254" tIns="254" rIns="254" bIns="254" rtlCol="0" anchor="t">
            <a:normAutofit/>
          </a:bodyPr>
          <a:lstStyle/>
          <a:p>
            <a:pPr marL="0" indent="0">
              <a:buNone/>
            </a:pPr>
            <a:r>
              <a:rPr lang="en-US" sz="920" dirty="0">
                <a:solidFill>
                  <a:srgbClr val="475569"/>
                </a:solidFill>
                <a:latin typeface="Aptos" pitchFamily="34" charset="0"/>
                <a:ea typeface="Aptos" pitchFamily="34" charset="-122"/>
                <a:cs typeface="Aptos" pitchFamily="34" charset="-120"/>
              </a:rPr>
              <a:t>HIPAA covered entities and business associates receiving records under TPO consent can redisclose under HIPAA.</a:t>
            </a:r>
            <a:endParaRPr lang="en-US" sz="920" dirty="0"/>
          </a:p>
        </p:txBody>
      </p:sp>
      <p:sp>
        <p:nvSpPr>
          <p:cNvPr id="19" name="Shape 17"/>
          <p:cNvSpPr/>
          <p:nvPr/>
        </p:nvSpPr>
        <p:spPr>
          <a:xfrm>
            <a:off x="8366760" y="1371600"/>
            <a:ext cx="3383280" cy="1682496"/>
          </a:xfrm>
          <a:prstGeom prst="roundRect">
            <a:avLst>
              <a:gd name="adj" fmla="val 5435"/>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20" name="Shape 18"/>
          <p:cNvSpPr/>
          <p:nvPr/>
        </p:nvSpPr>
        <p:spPr>
          <a:xfrm>
            <a:off x="8549640" y="1536192"/>
            <a:ext cx="100584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21" name="Text 19"/>
          <p:cNvSpPr/>
          <p:nvPr/>
        </p:nvSpPr>
        <p:spPr>
          <a:xfrm>
            <a:off x="8622792" y="1604772"/>
            <a:ext cx="85953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Change 3</a:t>
            </a:r>
            <a:endParaRPr lang="en-US" sz="720" dirty="0"/>
          </a:p>
        </p:txBody>
      </p:sp>
      <p:sp>
        <p:nvSpPr>
          <p:cNvPr id="22" name="Text 20"/>
          <p:cNvSpPr/>
          <p:nvPr/>
        </p:nvSpPr>
        <p:spPr>
          <a:xfrm>
            <a:off x="8595360" y="1901952"/>
            <a:ext cx="2926080" cy="320040"/>
          </a:xfrm>
          <a:prstGeom prst="rect">
            <a:avLst/>
          </a:prstGeom>
          <a:noFill/>
          <a:ln/>
        </p:spPr>
        <p:txBody>
          <a:bodyPr wrap="square" lIns="0" tIns="0" rIns="0" bIns="0" rtlCol="0" anchor="ctr"/>
          <a:lstStyle/>
          <a:p>
            <a:pPr marL="0" indent="0">
              <a:buNone/>
            </a:pPr>
            <a:r>
              <a:rPr lang="en-US" sz="1280" b="1" dirty="0">
                <a:solidFill>
                  <a:srgbClr val="0B1F33"/>
                </a:solidFill>
                <a:latin typeface="Aptos Display" pitchFamily="34" charset="0"/>
                <a:ea typeface="Aptos Display" pitchFamily="34" charset="-122"/>
                <a:cs typeface="Aptos Display" pitchFamily="34" charset="-120"/>
              </a:rPr>
              <a:t>Proceeding-use limits</a:t>
            </a:r>
            <a:endParaRPr lang="en-US" sz="1280" dirty="0"/>
          </a:p>
        </p:txBody>
      </p:sp>
      <p:sp>
        <p:nvSpPr>
          <p:cNvPr id="23" name="Text 21"/>
          <p:cNvSpPr/>
          <p:nvPr/>
        </p:nvSpPr>
        <p:spPr>
          <a:xfrm>
            <a:off x="8595360" y="2267712"/>
            <a:ext cx="2926080" cy="676656"/>
          </a:xfrm>
          <a:prstGeom prst="rect">
            <a:avLst/>
          </a:prstGeom>
          <a:noFill/>
          <a:ln/>
        </p:spPr>
        <p:txBody>
          <a:bodyPr wrap="square" lIns="254" tIns="254" rIns="254" bIns="254" rtlCol="0" anchor="t">
            <a:normAutofit/>
          </a:bodyPr>
          <a:lstStyle/>
          <a:p>
            <a:pPr marL="0" indent="0">
              <a:buNone/>
            </a:pPr>
            <a:r>
              <a:rPr lang="en-US" sz="920" dirty="0">
                <a:solidFill>
                  <a:srgbClr val="475569"/>
                </a:solidFill>
                <a:latin typeface="Aptos" pitchFamily="34" charset="0"/>
                <a:ea typeface="Aptos" pitchFamily="34" charset="-122"/>
                <a:cs typeface="Aptos" pitchFamily="34" charset="-120"/>
              </a:rPr>
              <a:t>Part 2 records remain specially protected in proceedings against the patient absent consent or a Part 2 court order.</a:t>
            </a:r>
            <a:endParaRPr lang="en-US" sz="920" dirty="0"/>
          </a:p>
        </p:txBody>
      </p:sp>
      <p:sp>
        <p:nvSpPr>
          <p:cNvPr id="24" name="Shape 22"/>
          <p:cNvSpPr/>
          <p:nvPr/>
        </p:nvSpPr>
        <p:spPr>
          <a:xfrm>
            <a:off x="685800" y="3520440"/>
            <a:ext cx="3383280" cy="1682496"/>
          </a:xfrm>
          <a:prstGeom prst="roundRect">
            <a:avLst>
              <a:gd name="adj" fmla="val 5435"/>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25" name="Shape 23"/>
          <p:cNvSpPr/>
          <p:nvPr/>
        </p:nvSpPr>
        <p:spPr>
          <a:xfrm>
            <a:off x="868680" y="3685032"/>
            <a:ext cx="100584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26" name="Text 24"/>
          <p:cNvSpPr/>
          <p:nvPr/>
        </p:nvSpPr>
        <p:spPr>
          <a:xfrm>
            <a:off x="941832" y="3753612"/>
            <a:ext cx="85953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Change 4</a:t>
            </a:r>
            <a:endParaRPr lang="en-US" sz="720" dirty="0"/>
          </a:p>
        </p:txBody>
      </p:sp>
      <p:sp>
        <p:nvSpPr>
          <p:cNvPr id="27" name="Text 25"/>
          <p:cNvSpPr/>
          <p:nvPr/>
        </p:nvSpPr>
        <p:spPr>
          <a:xfrm>
            <a:off x="914400" y="4050792"/>
            <a:ext cx="2926080" cy="320040"/>
          </a:xfrm>
          <a:prstGeom prst="rect">
            <a:avLst/>
          </a:prstGeom>
          <a:noFill/>
          <a:ln/>
        </p:spPr>
        <p:txBody>
          <a:bodyPr wrap="square" lIns="0" tIns="0" rIns="0" bIns="0" rtlCol="0" anchor="ctr"/>
          <a:lstStyle/>
          <a:p>
            <a:pPr marL="0" indent="0">
              <a:buNone/>
            </a:pPr>
            <a:r>
              <a:rPr lang="en-US" sz="1280" b="1" dirty="0">
                <a:solidFill>
                  <a:srgbClr val="0B1F33"/>
                </a:solidFill>
                <a:latin typeface="Aptos Display" pitchFamily="34" charset="0"/>
                <a:ea typeface="Aptos Display" pitchFamily="34" charset="-122"/>
                <a:cs typeface="Aptos Display" pitchFamily="34" charset="-120"/>
              </a:rPr>
              <a:t>Breach and enforcement</a:t>
            </a:r>
            <a:endParaRPr lang="en-US" sz="1280" dirty="0"/>
          </a:p>
        </p:txBody>
      </p:sp>
      <p:sp>
        <p:nvSpPr>
          <p:cNvPr id="28" name="Text 26"/>
          <p:cNvSpPr/>
          <p:nvPr/>
        </p:nvSpPr>
        <p:spPr>
          <a:xfrm>
            <a:off x="914400" y="4416552"/>
            <a:ext cx="2926080" cy="676656"/>
          </a:xfrm>
          <a:prstGeom prst="rect">
            <a:avLst/>
          </a:prstGeom>
          <a:noFill/>
          <a:ln/>
        </p:spPr>
        <p:txBody>
          <a:bodyPr wrap="square" lIns="254" tIns="254" rIns="254" bIns="254" rtlCol="0" anchor="t">
            <a:normAutofit/>
          </a:bodyPr>
          <a:lstStyle/>
          <a:p>
            <a:pPr marL="0" indent="0">
              <a:buNone/>
            </a:pPr>
            <a:r>
              <a:rPr lang="en-US" sz="920" dirty="0">
                <a:solidFill>
                  <a:srgbClr val="475569"/>
                </a:solidFill>
                <a:latin typeface="Aptos" pitchFamily="34" charset="0"/>
                <a:ea typeface="Aptos" pitchFamily="34" charset="-122"/>
                <a:cs typeface="Aptos" pitchFamily="34" charset="-120"/>
              </a:rPr>
              <a:t>Breach notification requirements and HIPAA-style enforcement now apply.</a:t>
            </a:r>
            <a:endParaRPr lang="en-US" sz="920" dirty="0"/>
          </a:p>
        </p:txBody>
      </p:sp>
      <p:sp>
        <p:nvSpPr>
          <p:cNvPr id="29" name="Shape 27"/>
          <p:cNvSpPr/>
          <p:nvPr/>
        </p:nvSpPr>
        <p:spPr>
          <a:xfrm>
            <a:off x="4526280" y="3520440"/>
            <a:ext cx="3383280" cy="1682496"/>
          </a:xfrm>
          <a:prstGeom prst="roundRect">
            <a:avLst>
              <a:gd name="adj" fmla="val 5435"/>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30" name="Shape 28"/>
          <p:cNvSpPr/>
          <p:nvPr/>
        </p:nvSpPr>
        <p:spPr>
          <a:xfrm>
            <a:off x="4709160" y="3685032"/>
            <a:ext cx="100584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31" name="Text 29"/>
          <p:cNvSpPr/>
          <p:nvPr/>
        </p:nvSpPr>
        <p:spPr>
          <a:xfrm>
            <a:off x="4782312" y="3753612"/>
            <a:ext cx="85953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Change 5</a:t>
            </a:r>
            <a:endParaRPr lang="en-US" sz="720" dirty="0"/>
          </a:p>
        </p:txBody>
      </p:sp>
      <p:sp>
        <p:nvSpPr>
          <p:cNvPr id="32" name="Text 30"/>
          <p:cNvSpPr/>
          <p:nvPr/>
        </p:nvSpPr>
        <p:spPr>
          <a:xfrm>
            <a:off x="4754880" y="4050792"/>
            <a:ext cx="2926080" cy="320040"/>
          </a:xfrm>
          <a:prstGeom prst="rect">
            <a:avLst/>
          </a:prstGeom>
          <a:noFill/>
          <a:ln/>
        </p:spPr>
        <p:txBody>
          <a:bodyPr wrap="square" lIns="0" tIns="0" rIns="0" bIns="0" rtlCol="0" anchor="ctr"/>
          <a:lstStyle/>
          <a:p>
            <a:pPr marL="0" indent="0">
              <a:buNone/>
            </a:pPr>
            <a:r>
              <a:rPr lang="en-US" sz="1280" b="1" dirty="0">
                <a:solidFill>
                  <a:srgbClr val="0B1F33"/>
                </a:solidFill>
                <a:latin typeface="Aptos Display" pitchFamily="34" charset="0"/>
                <a:ea typeface="Aptos Display" pitchFamily="34" charset="-122"/>
                <a:cs typeface="Aptos Display" pitchFamily="34" charset="-120"/>
              </a:rPr>
              <a:t>Patient rights/notices</a:t>
            </a:r>
            <a:endParaRPr lang="en-US" sz="1280" dirty="0"/>
          </a:p>
        </p:txBody>
      </p:sp>
      <p:sp>
        <p:nvSpPr>
          <p:cNvPr id="33" name="Text 31"/>
          <p:cNvSpPr/>
          <p:nvPr/>
        </p:nvSpPr>
        <p:spPr>
          <a:xfrm>
            <a:off x="4754880" y="4416552"/>
            <a:ext cx="2926080" cy="676656"/>
          </a:xfrm>
          <a:prstGeom prst="rect">
            <a:avLst/>
          </a:prstGeom>
          <a:noFill/>
          <a:ln/>
        </p:spPr>
        <p:txBody>
          <a:bodyPr wrap="square" lIns="254" tIns="254" rIns="254" bIns="254" rtlCol="0" anchor="t">
            <a:normAutofit/>
          </a:bodyPr>
          <a:lstStyle/>
          <a:p>
            <a:pPr marL="0" indent="0">
              <a:buNone/>
            </a:pPr>
            <a:r>
              <a:rPr lang="en-US" sz="920" dirty="0">
                <a:solidFill>
                  <a:srgbClr val="475569"/>
                </a:solidFill>
                <a:latin typeface="Aptos" pitchFamily="34" charset="0"/>
                <a:ea typeface="Aptos" pitchFamily="34" charset="-122"/>
                <a:cs typeface="Aptos" pitchFamily="34" charset="-120"/>
              </a:rPr>
              <a:t>Part 2 notice obligations are aligned more closely with HIPAA Notice of Privacy Practices concepts.</a:t>
            </a:r>
            <a:endParaRPr lang="en-US" sz="920" dirty="0"/>
          </a:p>
        </p:txBody>
      </p:sp>
      <p:sp>
        <p:nvSpPr>
          <p:cNvPr id="34" name="Shape 32"/>
          <p:cNvSpPr/>
          <p:nvPr/>
        </p:nvSpPr>
        <p:spPr>
          <a:xfrm>
            <a:off x="8366760" y="3520440"/>
            <a:ext cx="3383280" cy="1682496"/>
          </a:xfrm>
          <a:prstGeom prst="roundRect">
            <a:avLst>
              <a:gd name="adj" fmla="val 5435"/>
            </a:avLst>
          </a:prstGeom>
          <a:solidFill>
            <a:srgbClr val="FFFFFF"/>
          </a:solidFill>
          <a:ln w="10160">
            <a:solidFill>
              <a:srgbClr val="E5E7EB"/>
            </a:solidFill>
            <a:prstDash val="solid"/>
          </a:ln>
          <a:effectLst>
            <a:outerShdw blurRad="12700" dist="50800" dir="2700000" algn="bl" rotWithShape="0">
              <a:srgbClr val="000000">
                <a:alpha val="10000"/>
              </a:srgbClr>
            </a:outerShdw>
          </a:effectLst>
        </p:spPr>
        <p:txBody>
          <a:bodyPr/>
          <a:lstStyle/>
          <a:p>
            <a:endParaRPr lang="en-US"/>
          </a:p>
        </p:txBody>
      </p:sp>
      <p:sp>
        <p:nvSpPr>
          <p:cNvPr id="35" name="Shape 33"/>
          <p:cNvSpPr/>
          <p:nvPr/>
        </p:nvSpPr>
        <p:spPr>
          <a:xfrm>
            <a:off x="8549640" y="3685032"/>
            <a:ext cx="1005840" cy="292608"/>
          </a:xfrm>
          <a:prstGeom prst="roundRect">
            <a:avLst>
              <a:gd name="adj" fmla="val 21875"/>
            </a:avLst>
          </a:prstGeom>
          <a:solidFill>
            <a:srgbClr val="D9F4EE"/>
          </a:solidFill>
          <a:ln w="12700">
            <a:solidFill>
              <a:srgbClr val="D9F4EE">
                <a:alpha val="0"/>
              </a:srgbClr>
            </a:solidFill>
            <a:prstDash val="solid"/>
          </a:ln>
        </p:spPr>
        <p:txBody>
          <a:bodyPr/>
          <a:lstStyle/>
          <a:p>
            <a:endParaRPr lang="en-US"/>
          </a:p>
        </p:txBody>
      </p:sp>
      <p:sp>
        <p:nvSpPr>
          <p:cNvPr id="36" name="Text 34"/>
          <p:cNvSpPr/>
          <p:nvPr/>
        </p:nvSpPr>
        <p:spPr>
          <a:xfrm>
            <a:off x="8622792" y="3753612"/>
            <a:ext cx="859536" cy="201168"/>
          </a:xfrm>
          <a:prstGeom prst="rect">
            <a:avLst/>
          </a:prstGeom>
          <a:noFill/>
          <a:ln/>
        </p:spPr>
        <p:txBody>
          <a:bodyPr wrap="square" lIns="0" tIns="0" rIns="0" bIns="0" rtlCol="0" anchor="ctr"/>
          <a:lstStyle/>
          <a:p>
            <a:pPr marL="0" indent="0" algn="ctr">
              <a:buNone/>
            </a:pPr>
            <a:r>
              <a:rPr lang="en-US" sz="720" b="1" dirty="0">
                <a:solidFill>
                  <a:srgbClr val="147C7C"/>
                </a:solidFill>
                <a:latin typeface="Aptos" pitchFamily="34" charset="0"/>
                <a:ea typeface="Aptos" pitchFamily="34" charset="-122"/>
                <a:cs typeface="Aptos" pitchFamily="34" charset="-120"/>
              </a:rPr>
              <a:t>Change 6</a:t>
            </a:r>
            <a:endParaRPr lang="en-US" sz="720" dirty="0"/>
          </a:p>
        </p:txBody>
      </p:sp>
      <p:sp>
        <p:nvSpPr>
          <p:cNvPr id="37" name="Text 35"/>
          <p:cNvSpPr/>
          <p:nvPr/>
        </p:nvSpPr>
        <p:spPr>
          <a:xfrm>
            <a:off x="8595360" y="4050792"/>
            <a:ext cx="2926080" cy="320040"/>
          </a:xfrm>
          <a:prstGeom prst="rect">
            <a:avLst/>
          </a:prstGeom>
          <a:noFill/>
          <a:ln/>
        </p:spPr>
        <p:txBody>
          <a:bodyPr wrap="square" lIns="0" tIns="0" rIns="0" bIns="0" rtlCol="0" anchor="ctr"/>
          <a:lstStyle/>
          <a:p>
            <a:pPr marL="0" indent="0">
              <a:buNone/>
            </a:pPr>
            <a:r>
              <a:rPr lang="en-US" sz="1280" b="1" dirty="0">
                <a:solidFill>
                  <a:srgbClr val="0B1F33"/>
                </a:solidFill>
                <a:latin typeface="Aptos Display" pitchFamily="34" charset="0"/>
                <a:ea typeface="Aptos Display" pitchFamily="34" charset="-122"/>
                <a:cs typeface="Aptos Display" pitchFamily="34" charset="-120"/>
              </a:rPr>
              <a:t>Public health</a:t>
            </a:r>
            <a:endParaRPr lang="en-US" sz="1280" dirty="0"/>
          </a:p>
        </p:txBody>
      </p:sp>
      <p:sp>
        <p:nvSpPr>
          <p:cNvPr id="38" name="Text 36"/>
          <p:cNvSpPr/>
          <p:nvPr/>
        </p:nvSpPr>
        <p:spPr>
          <a:xfrm>
            <a:off x="8595360" y="4416552"/>
            <a:ext cx="2926080" cy="676656"/>
          </a:xfrm>
          <a:prstGeom prst="rect">
            <a:avLst/>
          </a:prstGeom>
          <a:noFill/>
          <a:ln/>
        </p:spPr>
        <p:txBody>
          <a:bodyPr wrap="square" lIns="254" tIns="254" rIns="254" bIns="254" rtlCol="0" anchor="t">
            <a:normAutofit/>
          </a:bodyPr>
          <a:lstStyle/>
          <a:p>
            <a:pPr marL="0" indent="0">
              <a:buNone/>
            </a:pPr>
            <a:r>
              <a:rPr lang="en-US" sz="920" dirty="0">
                <a:solidFill>
                  <a:srgbClr val="475569"/>
                </a:solidFill>
                <a:latin typeface="Aptos" pitchFamily="34" charset="0"/>
                <a:ea typeface="Aptos" pitchFamily="34" charset="-122"/>
                <a:cs typeface="Aptos" pitchFamily="34" charset="-120"/>
              </a:rPr>
              <a:t>Disclosure to public health authorities is permitted without consent only with HIPAA-standard de-identification.</a:t>
            </a:r>
            <a:endParaRPr lang="en-US" sz="92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457</TotalTime>
  <Words>2983</Words>
  <Application>Microsoft Macintosh PowerPoint</Application>
  <PresentationFormat>Widescreen</PresentationFormat>
  <Paragraphs>356</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OpenAI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Privacy Under Pressure: Part 2 at the Intersection of Law, Technology, and Care Delivery</dc:title>
  <dc:subject>Conference-ready 42 CFR Part 2 deck for Privacy + Security Forum Spring Academy 2026</dc:subject>
  <dc:creator>OpenAI</dc:creator>
  <cp:lastModifiedBy>Brad Rostolsky</cp:lastModifiedBy>
  <cp:revision>2</cp:revision>
  <dcterms:created xsi:type="dcterms:W3CDTF">2026-04-29T19:48:41Z</dcterms:created>
  <dcterms:modified xsi:type="dcterms:W3CDTF">2026-04-30T03:35:31Z</dcterms:modified>
</cp:coreProperties>
</file>